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</p:sldIdLst>
  <p:notesMasterIdLst>
    <p:notesMasterId r:id="rId1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notesMaster" Target="notesMasters/notesMaster1.xml"/><Relationship Id="rId126" Type="http://schemas.openxmlformats.org/officeDocument/2006/relationships/presProps" Target="presProps.xml"/><Relationship Id="rId127" Type="http://schemas.openxmlformats.org/officeDocument/2006/relationships/viewProps" Target="viewProps.xml"/><Relationship Id="rId128" Type="http://schemas.openxmlformats.org/officeDocument/2006/relationships/theme" Target="theme/theme1.xml"/><Relationship Id="rId1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_rels/notesSlide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1.xml"/>
		</Relationships>
</file>

<file path=ppt/notesSlides/_rels/notesSlide8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2.xml"/>
		</Relationships>
</file>

<file path=ppt/notesSlides/_rels/notesSlide8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3.xml"/>
		</Relationships>
</file>

<file path=ppt/notesSlides/_rels/notesSlide8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4.xml"/>
		</Relationships>
</file>

<file path=ppt/notesSlides/_rels/notesSlide8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5.xml"/>
		</Relationships>
</file>

<file path=ppt/notesSlides/_rels/notesSlide8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6.xml"/>
		</Relationships>
</file>

<file path=ppt/notesSlides/_rels/notesSlide8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7.xml"/>
		</Relationships>
</file>

<file path=ppt/notesSlides/_rels/notesSlide8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8.xml"/>
		</Relationships>
</file>

<file path=ppt/notesSlides/_rels/notesSlide8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9.xml"/>
		</Relationships>
</file>

<file path=ppt/notesSlides/_rels/notesSlide9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0.xml"/>
		</Relationships>
</file>

<file path=ppt/notesSlides/_rels/notesSlide9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1.xml"/>
		</Relationships>
</file>

<file path=ppt/notesSlides/_rels/notesSlide9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2.xml"/>
		</Relationships>
</file>

<file path=ppt/notesSlides/_rels/notesSlide9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3.xml"/>
		</Relationships>
</file>

<file path=ppt/notesSlides/_rels/notesSlide9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4.xml"/>
		</Relationships>
</file>

<file path=ppt/notesSlides/_rels/notesSlide9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5.xml"/>
		</Relationships>
</file>

<file path=ppt/notesSlides/_rels/notesSlide9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6.xml"/>
		</Relationships>
</file>

<file path=ppt/notesSlides/_rels/notesSlide9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7.xml"/>
		</Relationships>
</file>

<file path=ppt/notesSlides/_rels/notesSlide9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8.xml"/>
		</Relationships>
</file>

<file path=ppt/notesSlides/_rels/notesSlide9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9.xml"/>
		</Relationships>
</file>

<file path=ppt/notesSlides/_rels/notesSlide10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0.xml"/>
		</Relationships>
</file>

<file path=ppt/notesSlides/_rels/notesSlide10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1.xml"/>
		</Relationships>
</file>

<file path=ppt/notesSlides/_rels/notesSlide10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2.xml"/>
		</Relationships>
</file>

<file path=ppt/notesSlides/_rels/notesSlide10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3.xml"/>
		</Relationships>
</file>

<file path=ppt/notesSlides/_rels/notesSlide10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4.xml"/>
		</Relationships>
</file>

<file path=ppt/notesSlides/_rels/notesSlide10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5.xml"/>
		</Relationships>
</file>

<file path=ppt/notesSlides/_rels/notesSlide10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6.xml"/>
		</Relationships>
</file>

<file path=ppt/notesSlides/_rels/notesSlide10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7.xml"/>
		</Relationships>
</file>

<file path=ppt/notesSlides/_rels/notesSlide10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8.xml"/>
		</Relationships>
</file>

<file path=ppt/notesSlides/_rels/notesSlide10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9.xml"/>
		</Relationships>
</file>

<file path=ppt/notesSlides/_rels/notesSlide1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0.xml"/>
		</Relationships>
</file>

<file path=ppt/notesSlides/_rels/notesSlide1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1.xml"/>
		</Relationships>
</file>

<file path=ppt/notesSlides/_rels/notesSlide1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2.xml"/>
		</Relationships>
</file>

<file path=ppt/notesSlides/_rels/notesSlide1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3.xml"/>
		</Relationships>
</file>

<file path=ppt/notesSlides/_rels/notesSlide1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4.xml"/>
		</Relationships>
</file>

<file path=ppt/notesSlides/_rels/notesSlide1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5.xml"/>
		</Relationships>
</file>

<file path=ppt/notesSlides/_rels/notesSlide1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6.xml"/>
		</Relationships>
</file>

<file path=ppt/notesSlides/_rels/notesSlide1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7.xml"/>
		</Relationships>
</file>

<file path=ppt/notesSlides/_rels/notesSlide1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8.xml"/>
		</Relationships>
</file>

<file path=ppt/notesSlides/_rels/notesSlide1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9.xml"/>
		</Relationships>
</file>

<file path=ppt/notesSlides/_rels/notesSlide1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0.xml"/>
		</Relationships>
</file>

<file path=ppt/notesSlides/_rels/notesSlide1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1.xml"/>
		</Relationships>
</file>

<file path=ppt/notesSlides/_rels/notesSlide1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2.xml"/>
		</Relationships>
</file>

<file path=ppt/notesSlides/_rels/notesSlide1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782" y="660349"/>
            <a:ext cx="10566436" cy="41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000" dirty="0">
                <a:solidFill>
                  <a:srgbClr val="1111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0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782" y="1384213"/>
            <a:ext cx="10566418" cy="46609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111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782" y="660349"/>
            <a:ext cx="10566436" cy="41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000" dirty="0">
                <a:solidFill>
                  <a:srgbClr val="1111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0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782" y="1384213"/>
            <a:ext cx="10566418" cy="46609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111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9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0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5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8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9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0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5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6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8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9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0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1485792" y="2604131"/>
            <a:ext cx="9220416" cy="7518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5720"/>
              </a:lnSpc>
              <a:buNone/>
            </a:pPr>
            <a:r>
              <a:rPr lang="en-US" sz="52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Darknet Markets in Principle</a:t>
            </a:r>
            <a:endParaRPr lang="en-US" sz="5200" dirty="0"/>
          </a:p>
        </p:txBody>
      </p:sp>
      <p:sp>
        <p:nvSpPr>
          <p:cNvPr id="3" name="Text 1"/>
          <p:cNvSpPr/>
          <p:nvPr/>
        </p:nvSpPr>
        <p:spPr>
          <a:xfrm>
            <a:off x="5682853" y="3940157"/>
            <a:ext cx="826294" cy="3390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470"/>
              </a:lnSpc>
              <a:buNone/>
            </a:pPr>
            <a:r>
              <a:rPr lang="en-US" sz="19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Tim K.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46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Buying on Amazon</a:t>
            </a:r>
            <a:endParaRPr lang="en-US" sz="3000" dirty="0"/>
          </a:p>
        </p:txBody>
      </p:sp>
      <p:pic>
        <p:nvPicPr>
          <p:cNvPr id="3" name="Image 0" descr="A client connects to Amazon.">    </p:cNvPr>
          <p:cNvPicPr>
            <a:picLocks noChangeAspect="1"/>
          </p:cNvPicPr>
          <p:nvPr/>
        </p:nvPicPr>
        <p:blipFill>
          <a:blip r:embed="rId1"/>
          <a:srcRect l="-231" r="-231" t="0" b="0"/>
          <a:stretch/>
        </p:blipFill>
        <p:spPr>
          <a:xfrm>
            <a:off x="2463782" y="2357166"/>
            <a:ext cx="7264346" cy="1670032"/>
          </a:xfrm>
          <a:prstGeom prst="rect">
            <a:avLst/>
          </a:prstGeom>
        </p:spPr>
      </p:pic>
      <p:pic>
        <p:nvPicPr>
          <p:cNvPr id="4" name="Image 1" descr="Amazon">    </p:cNvPr>
          <p:cNvPicPr>
            <a:picLocks noChangeAspect="1"/>
          </p:cNvPicPr>
          <p:nvPr/>
        </p:nvPicPr>
        <p:blipFill>
          <a:blip r:embed="rId2"/>
          <a:srcRect l="-232" r="-232" t="0" b="0"/>
          <a:stretch/>
        </p:blipFill>
        <p:spPr>
          <a:xfrm>
            <a:off x="6711878" y="2649231"/>
            <a:ext cx="2908282" cy="98425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54287" y="6220564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46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Buying on Amazon</a:t>
            </a:r>
            <a:endParaRPr lang="en-US" sz="3000" dirty="0"/>
          </a:p>
        </p:txBody>
      </p:sp>
      <p:pic>
        <p:nvPicPr>
          <p:cNvPr id="3" name="Image 0" descr="A client connects to Amazon.">    </p:cNvPr>
          <p:cNvPicPr>
            <a:picLocks noChangeAspect="1"/>
          </p:cNvPicPr>
          <p:nvPr/>
        </p:nvPicPr>
        <p:blipFill>
          <a:blip r:embed="rId1"/>
          <a:srcRect l="-231" r="-231" t="0" b="0"/>
          <a:stretch/>
        </p:blipFill>
        <p:spPr>
          <a:xfrm>
            <a:off x="2463782" y="2357166"/>
            <a:ext cx="7264346" cy="1670032"/>
          </a:xfrm>
          <a:prstGeom prst="rect">
            <a:avLst/>
          </a:prstGeom>
        </p:spPr>
      </p:pic>
      <p:pic>
        <p:nvPicPr>
          <p:cNvPr id="4" name="Image 1" descr="Amazon">    </p:cNvPr>
          <p:cNvPicPr>
            <a:picLocks noChangeAspect="1"/>
          </p:cNvPicPr>
          <p:nvPr/>
        </p:nvPicPr>
        <p:blipFill>
          <a:blip r:embed="rId2"/>
          <a:srcRect l="-232" r="-232" t="0" b="0"/>
          <a:stretch/>
        </p:blipFill>
        <p:spPr>
          <a:xfrm>
            <a:off x="6711878" y="2649231"/>
            <a:ext cx="2908282" cy="984250"/>
          </a:xfrm>
          <a:prstGeom prst="rect">
            <a:avLst/>
          </a:prstGeom>
        </p:spPr>
      </p:pic>
      <p:pic>
        <p:nvPicPr>
          <p:cNvPr id="5" name="Image 2" descr="A pair of socks.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7689814" y="1410981"/>
            <a:ext cx="952500" cy="95250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54287" y="6220564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46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Buying on Amazon</a:t>
            </a:r>
            <a:endParaRPr lang="en-US" sz="3000" dirty="0"/>
          </a:p>
        </p:txBody>
      </p:sp>
      <p:pic>
        <p:nvPicPr>
          <p:cNvPr id="3" name="Image 0" descr="A client connects to Amazon.">    </p:cNvPr>
          <p:cNvPicPr>
            <a:picLocks noChangeAspect="1"/>
          </p:cNvPicPr>
          <p:nvPr/>
        </p:nvPicPr>
        <p:blipFill>
          <a:blip r:embed="rId1"/>
          <a:srcRect l="-231" r="-231" t="0" b="0"/>
          <a:stretch/>
        </p:blipFill>
        <p:spPr>
          <a:xfrm>
            <a:off x="2463782" y="2357166"/>
            <a:ext cx="7264346" cy="1670032"/>
          </a:xfrm>
          <a:prstGeom prst="rect">
            <a:avLst/>
          </a:prstGeom>
        </p:spPr>
      </p:pic>
      <p:pic>
        <p:nvPicPr>
          <p:cNvPr id="4" name="Image 1" descr="Amazon">    </p:cNvPr>
          <p:cNvPicPr>
            <a:picLocks noChangeAspect="1"/>
          </p:cNvPicPr>
          <p:nvPr/>
        </p:nvPicPr>
        <p:blipFill>
          <a:blip r:embed="rId2"/>
          <a:srcRect l="-232" r="-232" t="0" b="0"/>
          <a:stretch/>
        </p:blipFill>
        <p:spPr>
          <a:xfrm>
            <a:off x="6711878" y="2649231"/>
            <a:ext cx="2908282" cy="984250"/>
          </a:xfrm>
          <a:prstGeom prst="rect">
            <a:avLst/>
          </a:prstGeom>
        </p:spPr>
      </p:pic>
      <p:pic>
        <p:nvPicPr>
          <p:cNvPr id="5" name="Image 2" descr="A snowflake.">    </p:cNvPr>
          <p:cNvPicPr>
            <a:picLocks noChangeAspect="1"/>
          </p:cNvPicPr>
          <p:nvPr/>
        </p:nvPicPr>
        <p:blipFill>
          <a:blip r:embed="rId3"/>
          <a:srcRect l="-6387" r="-6387" t="0" b="0"/>
          <a:stretch/>
        </p:blipFill>
        <p:spPr>
          <a:xfrm>
            <a:off x="7689814" y="1410981"/>
            <a:ext cx="952500" cy="95250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54287" y="6220563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44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Buying on Amazon</a:t>
            </a:r>
            <a:endParaRPr lang="en-US" sz="3000" dirty="0"/>
          </a:p>
        </p:txBody>
      </p:sp>
      <p:pic>
        <p:nvPicPr>
          <p:cNvPr id="3" name="Image 0" descr="A client connects to Amazon.">    </p:cNvPr>
          <p:cNvPicPr>
            <a:picLocks noChangeAspect="1"/>
          </p:cNvPicPr>
          <p:nvPr/>
        </p:nvPicPr>
        <p:blipFill>
          <a:blip r:embed="rId1"/>
          <a:srcRect l="-231" r="-231" t="0" b="0"/>
          <a:stretch/>
        </p:blipFill>
        <p:spPr>
          <a:xfrm>
            <a:off x="2463782" y="2357165"/>
            <a:ext cx="7264346" cy="1670032"/>
          </a:xfrm>
          <a:prstGeom prst="rect">
            <a:avLst/>
          </a:prstGeom>
        </p:spPr>
      </p:pic>
      <p:pic>
        <p:nvPicPr>
          <p:cNvPr id="4" name="Image 1" descr="Amazon">    </p:cNvPr>
          <p:cNvPicPr>
            <a:picLocks noChangeAspect="1"/>
          </p:cNvPicPr>
          <p:nvPr/>
        </p:nvPicPr>
        <p:blipFill>
          <a:blip r:embed="rId2"/>
          <a:srcRect l="-232" r="-232" t="0" b="0"/>
          <a:stretch/>
        </p:blipFill>
        <p:spPr>
          <a:xfrm>
            <a:off x="6711878" y="2649231"/>
            <a:ext cx="2908282" cy="984250"/>
          </a:xfrm>
          <a:prstGeom prst="rect">
            <a:avLst/>
          </a:prstGeom>
        </p:spPr>
      </p:pic>
      <p:pic>
        <p:nvPicPr>
          <p:cNvPr id="5" name="Image 2" descr="A snowflake.">    </p:cNvPr>
          <p:cNvPicPr>
            <a:picLocks noChangeAspect="1"/>
          </p:cNvPicPr>
          <p:nvPr/>
        </p:nvPicPr>
        <p:blipFill>
          <a:blip r:embed="rId3"/>
          <a:srcRect l="-6387" r="-6387" t="0" b="0"/>
          <a:stretch/>
        </p:blipFill>
        <p:spPr>
          <a:xfrm>
            <a:off x="7689814" y="1410981"/>
            <a:ext cx="952500" cy="95250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4336062" y="4281199"/>
            <a:ext cx="3632121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40538" indent="-240538">
              <a:lnSpc>
                <a:spcPts val="3360"/>
              </a:lnSpc>
              <a:buSzPct val="100000"/>
              <a:buChar char="•"/>
            </a:pPr>
            <a:r>
              <a:rPr lang="en-US" sz="2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Anonymity of the client</a:t>
            </a:r>
            <a:endParaRPr lang="en-US" sz="2400" dirty="0"/>
          </a:p>
        </p:txBody>
      </p:sp>
      <p:sp>
        <p:nvSpPr>
          <p:cNvPr id="7" name="Text 2"/>
          <p:cNvSpPr/>
          <p:nvPr/>
        </p:nvSpPr>
        <p:spPr>
          <a:xfrm>
            <a:off x="654287" y="6220563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44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Buying on Amazon</a:t>
            </a:r>
            <a:endParaRPr lang="en-US" sz="3000" dirty="0"/>
          </a:p>
        </p:txBody>
      </p:sp>
      <p:pic>
        <p:nvPicPr>
          <p:cNvPr id="3" name="Image 0" descr="A client connects to Amazon.">    </p:cNvPr>
          <p:cNvPicPr>
            <a:picLocks noChangeAspect="1"/>
          </p:cNvPicPr>
          <p:nvPr/>
        </p:nvPicPr>
        <p:blipFill>
          <a:blip r:embed="rId1"/>
          <a:srcRect l="-231" r="-231" t="0" b="0"/>
          <a:stretch/>
        </p:blipFill>
        <p:spPr>
          <a:xfrm>
            <a:off x="2463782" y="2357165"/>
            <a:ext cx="7264346" cy="1670032"/>
          </a:xfrm>
          <a:prstGeom prst="rect">
            <a:avLst/>
          </a:prstGeom>
        </p:spPr>
      </p:pic>
      <p:pic>
        <p:nvPicPr>
          <p:cNvPr id="4" name="Image 1" descr="Amazon">    </p:cNvPr>
          <p:cNvPicPr>
            <a:picLocks noChangeAspect="1"/>
          </p:cNvPicPr>
          <p:nvPr/>
        </p:nvPicPr>
        <p:blipFill>
          <a:blip r:embed="rId2"/>
          <a:srcRect l="-232" r="-232" t="0" b="0"/>
          <a:stretch/>
        </p:blipFill>
        <p:spPr>
          <a:xfrm>
            <a:off x="6711878" y="2649231"/>
            <a:ext cx="2908282" cy="984250"/>
          </a:xfrm>
          <a:prstGeom prst="rect">
            <a:avLst/>
          </a:prstGeom>
        </p:spPr>
      </p:pic>
      <p:pic>
        <p:nvPicPr>
          <p:cNvPr id="5" name="Image 2" descr="A snowflake.">    </p:cNvPr>
          <p:cNvPicPr>
            <a:picLocks noChangeAspect="1"/>
          </p:cNvPicPr>
          <p:nvPr/>
        </p:nvPicPr>
        <p:blipFill>
          <a:blip r:embed="rId3"/>
          <a:srcRect l="-6387" r="-6387" t="0" b="0"/>
          <a:stretch/>
        </p:blipFill>
        <p:spPr>
          <a:xfrm>
            <a:off x="7689814" y="1410981"/>
            <a:ext cx="952500" cy="95250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4336062" y="4281196"/>
            <a:ext cx="3632121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40538" indent="-240538">
              <a:lnSpc>
                <a:spcPts val="3360"/>
              </a:lnSpc>
              <a:buSzPct val="100000"/>
              <a:buChar char="•"/>
            </a:pPr>
            <a:r>
              <a:rPr lang="en-US" sz="2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Anonymity of the client</a:t>
            </a:r>
            <a:endParaRPr lang="en-US" sz="2400" dirty="0"/>
          </a:p>
        </p:txBody>
      </p:sp>
      <p:sp>
        <p:nvSpPr>
          <p:cNvPr id="7" name="Text 2"/>
          <p:cNvSpPr/>
          <p:nvPr/>
        </p:nvSpPr>
        <p:spPr>
          <a:xfrm>
            <a:off x="4336062" y="4834837"/>
            <a:ext cx="3632121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40538" indent="-240538">
              <a:lnSpc>
                <a:spcPts val="3360"/>
              </a:lnSpc>
              <a:buSzPct val="100000"/>
              <a:buChar char="•"/>
            </a:pPr>
            <a:r>
              <a:rPr lang="en-US" sz="2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Anonymity of the server</a:t>
            </a:r>
            <a:endParaRPr lang="en-US" sz="2400" dirty="0"/>
          </a:p>
        </p:txBody>
      </p:sp>
      <p:sp>
        <p:nvSpPr>
          <p:cNvPr id="8" name="Text 3"/>
          <p:cNvSpPr/>
          <p:nvPr/>
        </p:nvSpPr>
        <p:spPr>
          <a:xfrm>
            <a:off x="654287" y="6220563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44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Buying on Amazon</a:t>
            </a:r>
            <a:endParaRPr lang="en-US" sz="3000" dirty="0"/>
          </a:p>
        </p:txBody>
      </p:sp>
      <p:pic>
        <p:nvPicPr>
          <p:cNvPr id="3" name="Image 0" descr="A client connects to Amazon.">    </p:cNvPr>
          <p:cNvPicPr>
            <a:picLocks noChangeAspect="1"/>
          </p:cNvPicPr>
          <p:nvPr/>
        </p:nvPicPr>
        <p:blipFill>
          <a:blip r:embed="rId1"/>
          <a:srcRect l="-231" r="-231" t="0" b="0"/>
          <a:stretch/>
        </p:blipFill>
        <p:spPr>
          <a:xfrm>
            <a:off x="2463782" y="2357165"/>
            <a:ext cx="7264346" cy="1670032"/>
          </a:xfrm>
          <a:prstGeom prst="rect">
            <a:avLst/>
          </a:prstGeom>
        </p:spPr>
      </p:pic>
      <p:pic>
        <p:nvPicPr>
          <p:cNvPr id="4" name="Image 1" descr="Amazon">    </p:cNvPr>
          <p:cNvPicPr>
            <a:picLocks noChangeAspect="1"/>
          </p:cNvPicPr>
          <p:nvPr/>
        </p:nvPicPr>
        <p:blipFill>
          <a:blip r:embed="rId2"/>
          <a:srcRect l="-232" r="-232" t="0" b="0"/>
          <a:stretch/>
        </p:blipFill>
        <p:spPr>
          <a:xfrm>
            <a:off x="6711878" y="2649231"/>
            <a:ext cx="2908282" cy="984250"/>
          </a:xfrm>
          <a:prstGeom prst="rect">
            <a:avLst/>
          </a:prstGeom>
        </p:spPr>
      </p:pic>
      <p:pic>
        <p:nvPicPr>
          <p:cNvPr id="5" name="Image 2" descr="A snowflake.">    </p:cNvPr>
          <p:cNvPicPr>
            <a:picLocks noChangeAspect="1"/>
          </p:cNvPicPr>
          <p:nvPr/>
        </p:nvPicPr>
        <p:blipFill>
          <a:blip r:embed="rId3"/>
          <a:srcRect l="-6387" r="-6387" t="0" b="0"/>
          <a:stretch/>
        </p:blipFill>
        <p:spPr>
          <a:xfrm>
            <a:off x="7689814" y="1410981"/>
            <a:ext cx="952500" cy="95250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4336062" y="4281196"/>
            <a:ext cx="3632121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40538" indent="-240538">
              <a:lnSpc>
                <a:spcPts val="3360"/>
              </a:lnSpc>
              <a:buSzPct val="100000"/>
              <a:buChar char="•"/>
            </a:pPr>
            <a:r>
              <a:rPr lang="en-US" sz="2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Anonymity of the client</a:t>
            </a:r>
            <a:endParaRPr lang="en-US" sz="2400" dirty="0"/>
          </a:p>
        </p:txBody>
      </p:sp>
      <p:sp>
        <p:nvSpPr>
          <p:cNvPr id="7" name="Text 2"/>
          <p:cNvSpPr/>
          <p:nvPr/>
        </p:nvSpPr>
        <p:spPr>
          <a:xfrm>
            <a:off x="4336062" y="4834837"/>
            <a:ext cx="3632121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40538" indent="-240538">
              <a:lnSpc>
                <a:spcPts val="3360"/>
              </a:lnSpc>
              <a:buSzPct val="100000"/>
              <a:buChar char="•"/>
            </a:pPr>
            <a:r>
              <a:rPr lang="en-US" sz="2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Anonymity of the server</a:t>
            </a:r>
            <a:endParaRPr lang="en-US" sz="2400" dirty="0"/>
          </a:p>
        </p:txBody>
      </p:sp>
      <p:sp>
        <p:nvSpPr>
          <p:cNvPr id="8" name="Text 3"/>
          <p:cNvSpPr/>
          <p:nvPr/>
        </p:nvSpPr>
        <p:spPr>
          <a:xfrm>
            <a:off x="4336062" y="5388477"/>
            <a:ext cx="3632121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40538" indent="-240538">
              <a:lnSpc>
                <a:spcPts val="3360"/>
              </a:lnSpc>
              <a:buSzPct val="100000"/>
              <a:buChar char="•"/>
            </a:pPr>
            <a:r>
              <a:rPr lang="en-US" sz="2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Anonymity of the payment</a:t>
            </a:r>
            <a:endParaRPr lang="en-US" sz="2400" dirty="0"/>
          </a:p>
        </p:txBody>
      </p:sp>
      <p:sp>
        <p:nvSpPr>
          <p:cNvPr id="9" name="Text 4"/>
          <p:cNvSpPr/>
          <p:nvPr/>
        </p:nvSpPr>
        <p:spPr>
          <a:xfrm>
            <a:off x="654287" y="6220563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47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What is Tor?</a:t>
            </a:r>
            <a:endParaRPr lang="en-US" sz="3000" dirty="0"/>
          </a:p>
        </p:txBody>
      </p:sp>
      <p:pic>
        <p:nvPicPr>
          <p:cNvPr id="3" name="Image 0" descr="A client connects to the Tor network, drawn as a cloud with a question mark, which connects onwards to Google, Wikipedia, GitHub and an onion service.">    </p:cNvPr>
          <p:cNvPicPr>
            <a:picLocks noChangeAspect="1"/>
          </p:cNvPicPr>
          <p:nvPr/>
        </p:nvPicPr>
        <p:blipFill>
          <a:blip r:embed="rId1"/>
          <a:srcRect l="0" r="0" t="-3" b="-3"/>
          <a:stretch/>
        </p:blipFill>
        <p:spPr>
          <a:xfrm>
            <a:off x="1263686" y="1676347"/>
            <a:ext cx="9664627" cy="3822628"/>
          </a:xfrm>
          <a:prstGeom prst="rect">
            <a:avLst/>
          </a:prstGeom>
        </p:spPr>
      </p:pic>
      <p:pic>
        <p:nvPicPr>
          <p:cNvPr id="4" name="Image 1" descr="Google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9766281" y="1765195"/>
            <a:ext cx="711128" cy="711128"/>
          </a:xfrm>
          <a:prstGeom prst="rect">
            <a:avLst/>
          </a:prstGeom>
        </p:spPr>
      </p:pic>
      <p:pic>
        <p:nvPicPr>
          <p:cNvPr id="5" name="Image 2" descr="Wikipedia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9766281" y="2647879"/>
            <a:ext cx="711128" cy="711128"/>
          </a:xfrm>
          <a:prstGeom prst="rect">
            <a:avLst/>
          </a:prstGeom>
        </p:spPr>
      </p:pic>
      <p:pic>
        <p:nvPicPr>
          <p:cNvPr id="6" name="Image 3" descr="GitHub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9766281" y="3536879"/>
            <a:ext cx="711128" cy="711128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54287" y="6220566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27877" y="2689907"/>
            <a:ext cx="936156" cy="4165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3080"/>
              </a:lnSpc>
              <a:buNone/>
            </a:pPr>
            <a:r>
              <a:rPr lang="en-US" sz="28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Part I</a:t>
            </a:r>
            <a:endParaRPr lang="en-US" sz="28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3378786" y="3385790"/>
            <a:ext cx="5434337" cy="807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6160"/>
              </a:lnSpc>
              <a:buNone/>
            </a:pPr>
            <a:r>
              <a:rPr lang="en-US" sz="56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How Tor Works</a:t>
            </a:r>
            <a:endParaRPr lang="en-US" sz="5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44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Single proxy vs. Tor circuit</a:t>
            </a:r>
            <a:endParaRPr lang="en-US" sz="3000" dirty="0"/>
          </a:p>
        </p:txBody>
      </p:sp>
      <p:pic>
        <p:nvPicPr>
          <p:cNvPr id="3" name="Image 0" descr="Single proxy: client, VPN, server.">    </p:cNvPr>
          <p:cNvPicPr>
            <a:picLocks noChangeAspect="1"/>
          </p:cNvPicPr>
          <p:nvPr/>
        </p:nvPicPr>
        <p:blipFill>
          <a:blip r:embed="rId1"/>
          <a:srcRect l="-71" r="-71" t="0" b="0"/>
          <a:stretch/>
        </p:blipFill>
        <p:spPr>
          <a:xfrm>
            <a:off x="876282" y="1997001"/>
            <a:ext cx="10439346" cy="318131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63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44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Single proxy vs. Tor circuit</a:t>
            </a:r>
            <a:endParaRPr lang="en-US" sz="3000" dirty="0"/>
          </a:p>
        </p:txBody>
      </p:sp>
      <p:pic>
        <p:nvPicPr>
          <p:cNvPr id="3" name="Image 0" descr="Single proxy: client, VPN, server. Tor circuit: client, guard, middle, exit, server.">    </p:cNvPr>
          <p:cNvPicPr>
            <a:picLocks noChangeAspect="1"/>
          </p:cNvPicPr>
          <p:nvPr/>
        </p:nvPicPr>
        <p:blipFill>
          <a:blip r:embed="rId1"/>
          <a:srcRect l="-71" r="-71" t="0" b="0"/>
          <a:stretch/>
        </p:blipFill>
        <p:spPr>
          <a:xfrm>
            <a:off x="876282" y="1997001"/>
            <a:ext cx="10439346" cy="318131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63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44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Tor relays</a:t>
            </a:r>
            <a:endParaRPr lang="en-US" sz="3000" dirty="0"/>
          </a:p>
        </p:txBody>
      </p:sp>
      <p:pic>
        <p:nvPicPr>
          <p:cNvPr id="3" name="Image 0" descr="The Tor network drawn as a cloud full of relays, with a client on one side and a server on the other.">    </p:cNvPr>
          <p:cNvPicPr>
            <a:picLocks noChangeAspect="1"/>
          </p:cNvPicPr>
          <p:nvPr/>
        </p:nvPicPr>
        <p:blipFill>
          <a:blip r:embed="rId1"/>
          <a:srcRect l="-66" r="-66" t="0" b="0"/>
          <a:stretch/>
        </p:blipFill>
        <p:spPr>
          <a:xfrm>
            <a:off x="876282" y="1457251"/>
            <a:ext cx="10439346" cy="426081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63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44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Tor relays</a:t>
            </a:r>
            <a:endParaRPr lang="en-US" sz="3000" dirty="0"/>
          </a:p>
        </p:txBody>
      </p:sp>
      <p:pic>
        <p:nvPicPr>
          <p:cNvPr id="3" name="Image 0" descr="The client connects to one relay in the network, its guard.">    </p:cNvPr>
          <p:cNvPicPr>
            <a:picLocks noChangeAspect="1"/>
          </p:cNvPicPr>
          <p:nvPr/>
        </p:nvPicPr>
        <p:blipFill>
          <a:blip r:embed="rId1"/>
          <a:srcRect l="-66" r="-66" t="0" b="0"/>
          <a:stretch/>
        </p:blipFill>
        <p:spPr>
          <a:xfrm>
            <a:off x="876282" y="1457251"/>
            <a:ext cx="10439346" cy="426081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63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Tor relays</a:t>
            </a:r>
            <a:endParaRPr lang="en-US" sz="3000" dirty="0"/>
          </a:p>
        </p:txBody>
      </p:sp>
      <p:pic>
        <p:nvPicPr>
          <p:cNvPr id="3" name="Image 0" descr="The circuit extends from the guard to a middle relay.">    </p:cNvPr>
          <p:cNvPicPr>
            <a:picLocks noChangeAspect="1"/>
          </p:cNvPicPr>
          <p:nvPr/>
        </p:nvPicPr>
        <p:blipFill>
          <a:blip r:embed="rId1"/>
          <a:srcRect l="-66" r="-66" t="0" b="0"/>
          <a:stretch/>
        </p:blipFill>
        <p:spPr>
          <a:xfrm>
            <a:off x="876282" y="1457257"/>
            <a:ext cx="10439346" cy="426081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Tor relays</a:t>
            </a:r>
            <a:endParaRPr lang="en-US" sz="3000" dirty="0"/>
          </a:p>
        </p:txBody>
      </p:sp>
      <p:pic>
        <p:nvPicPr>
          <p:cNvPr id="3" name="Image 0" descr="The circuit extends from the middle relay to an exit relay.">    </p:cNvPr>
          <p:cNvPicPr>
            <a:picLocks noChangeAspect="1"/>
          </p:cNvPicPr>
          <p:nvPr/>
        </p:nvPicPr>
        <p:blipFill>
          <a:blip r:embed="rId1"/>
          <a:srcRect l="-66" r="-66" t="0" b="0"/>
          <a:stretch/>
        </p:blipFill>
        <p:spPr>
          <a:xfrm>
            <a:off x="876282" y="1457257"/>
            <a:ext cx="10439346" cy="426081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Tor relays</a:t>
            </a:r>
            <a:endParaRPr lang="en-US" sz="3000" dirty="0"/>
          </a:p>
        </p:txBody>
      </p:sp>
      <p:pic>
        <p:nvPicPr>
          <p:cNvPr id="3" name="Image 0" descr="The exit connects to the server, completing the path: client, guard, middle, exit, server.">    </p:cNvPr>
          <p:cNvPicPr>
            <a:picLocks noChangeAspect="1"/>
          </p:cNvPicPr>
          <p:nvPr/>
        </p:nvPicPr>
        <p:blipFill>
          <a:blip r:embed="rId1"/>
          <a:srcRect l="-66" r="-66" t="0" b="0"/>
          <a:stretch/>
        </p:blipFill>
        <p:spPr>
          <a:xfrm>
            <a:off x="876282" y="1457257"/>
            <a:ext cx="10439346" cy="426081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63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38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Layered encryption</a:t>
            </a:r>
            <a:endParaRPr lang="en-US" sz="3000" dirty="0"/>
          </a:p>
        </p:txBody>
      </p:sp>
      <p:pic>
        <p:nvPicPr>
          <p:cNvPr id="3" name="Image 0" descr="Outbound: the client wraps a message in guard, middle and exit layers; each relay removes one and the exit reads it.">    </p:cNvPr>
          <p:cNvPicPr>
            <a:picLocks noChangeAspect="1"/>
          </p:cNvPicPr>
          <p:nvPr/>
        </p:nvPicPr>
        <p:blipFill>
          <a:blip r:embed="rId1"/>
          <a:srcRect l="-24" r="-24" t="0" b="0"/>
          <a:stretch/>
        </p:blipFill>
        <p:spPr>
          <a:xfrm>
            <a:off x="812782" y="1885876"/>
            <a:ext cx="10566346" cy="34035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57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38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Layered encryption</a:t>
            </a:r>
            <a:endParaRPr lang="en-US" sz="3000" dirty="0"/>
          </a:p>
        </p:txBody>
      </p:sp>
      <p:pic>
        <p:nvPicPr>
          <p:cNvPr id="3" name="Image 0" descr="Outbound, each relay removes one layer; on the return path each relay adds one and only the client can remove all three.">    </p:cNvPr>
          <p:cNvPicPr>
            <a:picLocks noChangeAspect="1"/>
          </p:cNvPicPr>
          <p:nvPr/>
        </p:nvPicPr>
        <p:blipFill>
          <a:blip r:embed="rId1"/>
          <a:srcRect l="-24" r="-24" t="0" b="0"/>
          <a:stretch/>
        </p:blipFill>
        <p:spPr>
          <a:xfrm>
            <a:off x="812782" y="1885876"/>
            <a:ext cx="10566346" cy="340356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57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38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Directory consensus</a:t>
            </a:r>
            <a:endParaRPr lang="en-US" sz="3000" dirty="0"/>
          </a:p>
        </p:txBody>
      </p:sp>
      <p:pic>
        <p:nvPicPr>
          <p:cNvPr id="3" name="Image 0" descr="A cloud of relays next to a circle of nine directory authorities.">    </p:cNvPr>
          <p:cNvPicPr>
            <a:picLocks noChangeAspect="1"/>
          </p:cNvPicPr>
          <p:nvPr/>
        </p:nvPicPr>
        <p:blipFill>
          <a:blip r:embed="rId1"/>
          <a:srcRect l="0" r="0" t="-114" b="-114"/>
          <a:stretch/>
        </p:blipFill>
        <p:spPr>
          <a:xfrm>
            <a:off x="1139843" y="1501713"/>
            <a:ext cx="9912314" cy="41718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57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38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Directory consensus</a:t>
            </a:r>
            <a:endParaRPr lang="en-US" sz="3000" dirty="0"/>
          </a:p>
        </p:txBody>
      </p:sp>
      <p:pic>
        <p:nvPicPr>
          <p:cNvPr id="3" name="Image 0" descr="Arrows from every relay to the directory authorities.">    </p:cNvPr>
          <p:cNvPicPr>
            <a:picLocks noChangeAspect="1"/>
          </p:cNvPicPr>
          <p:nvPr/>
        </p:nvPicPr>
        <p:blipFill>
          <a:blip r:embed="rId1"/>
          <a:srcRect l="0" r="0" t="-114" b="-114"/>
          <a:stretch/>
        </p:blipFill>
        <p:spPr>
          <a:xfrm>
            <a:off x="1139843" y="1501713"/>
            <a:ext cx="9912314" cy="41718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57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20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38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Directory consensus</a:t>
            </a:r>
            <a:endParaRPr lang="en-US" sz="3000" dirty="0"/>
          </a:p>
        </p:txBody>
      </p:sp>
      <p:pic>
        <p:nvPicPr>
          <p:cNvPr id="3" name="Image 0" descr="Arrows from the directory authorities to three relays marked as caches.">    </p:cNvPr>
          <p:cNvPicPr>
            <a:picLocks noChangeAspect="1"/>
          </p:cNvPicPr>
          <p:nvPr/>
        </p:nvPicPr>
        <p:blipFill>
          <a:blip r:embed="rId1"/>
          <a:srcRect l="0" r="0" t="-114" b="-114"/>
          <a:stretch/>
        </p:blipFill>
        <p:spPr>
          <a:xfrm>
            <a:off x="1139843" y="1501713"/>
            <a:ext cx="9912314" cy="41718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57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21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38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Directory consensus</a:t>
            </a:r>
            <a:endParaRPr lang="en-US" sz="3000" dirty="0"/>
          </a:p>
        </p:txBody>
      </p:sp>
      <p:pic>
        <p:nvPicPr>
          <p:cNvPr id="3" name="Image 0" descr="A client downloads the consensus from one of the caches.">    </p:cNvPr>
          <p:cNvPicPr>
            <a:picLocks noChangeAspect="1"/>
          </p:cNvPicPr>
          <p:nvPr/>
        </p:nvPicPr>
        <p:blipFill>
          <a:blip r:embed="rId1"/>
          <a:srcRect l="0" r="0" t="-114" b="-114"/>
          <a:stretch/>
        </p:blipFill>
        <p:spPr>
          <a:xfrm>
            <a:off x="1139843" y="1501713"/>
            <a:ext cx="9912314" cy="41718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57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22</a:t>
            </a:r>
            <a:endParaRPr lang="en-US" sz="13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38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Controlling guard and exit</a:t>
            </a:r>
            <a:endParaRPr lang="en-US" sz="3000" dirty="0"/>
          </a:p>
        </p:txBody>
      </p:sp>
      <p:pic>
        <p:nvPicPr>
          <p:cNvPr id="3" name="Image 0" descr="A circuit whose guard and exit are both run by one attacker.">    </p:cNvPr>
          <p:cNvPicPr>
            <a:picLocks noChangeAspect="1"/>
          </p:cNvPicPr>
          <p:nvPr/>
        </p:nvPicPr>
        <p:blipFill>
          <a:blip r:embed="rId1"/>
          <a:srcRect l="0" r="0" t="-31" b="-31"/>
          <a:stretch/>
        </p:blipFill>
        <p:spPr>
          <a:xfrm>
            <a:off x="876282" y="2641563"/>
            <a:ext cx="10439346" cy="18922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57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23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38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Controlling guard and exit</a:t>
            </a:r>
            <a:endParaRPr lang="en-US" sz="3000" dirty="0"/>
          </a:p>
        </p:txBody>
      </p:sp>
      <p:pic>
        <p:nvPicPr>
          <p:cNvPr id="3" name="Image 0" descr="The same burst pattern goes in at the guard and comes out at the exit: same timing.">    </p:cNvPr>
          <p:cNvPicPr>
            <a:picLocks noChangeAspect="1"/>
          </p:cNvPicPr>
          <p:nvPr/>
        </p:nvPicPr>
        <p:blipFill>
          <a:blip r:embed="rId1"/>
          <a:srcRect l="0" r="0" t="-31" b="-31"/>
          <a:stretch/>
        </p:blipFill>
        <p:spPr>
          <a:xfrm>
            <a:off x="876282" y="2641563"/>
            <a:ext cx="10439346" cy="189228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57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24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ircuit map: client, guard, middle, exit, server; the guard is highlighted.">    </p:cNvPr>
          <p:cNvPicPr>
            <a:picLocks noChangeAspect="1"/>
          </p:cNvPicPr>
          <p:nvPr/>
        </p:nvPicPr>
        <p:blipFill>
          <a:blip r:embed="rId1"/>
          <a:srcRect l="423" r="423" t="0" b="0"/>
          <a:stretch/>
        </p:blipFill>
        <p:spPr>
          <a:xfrm>
            <a:off x="7391436" y="508000"/>
            <a:ext cx="3987782" cy="74287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4287" y="6220557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25</a:t>
            </a:r>
            <a:endParaRPr lang="en-US" sz="1300" dirty="0"/>
          </a:p>
        </p:txBody>
      </p:sp>
      <p:sp>
        <p:nvSpPr>
          <p:cNvPr id="4" name="Text 1"/>
          <p:cNvSpPr/>
          <p:nvPr>
            <p:ph type="title"/>
          </p:nvPr>
        </p:nvSpPr>
        <p:spPr>
          <a:xfrm>
            <a:off x="812782" y="660338"/>
            <a:ext cx="10883336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Guard selection</a:t>
            </a:r>
            <a:endParaRPr lang="en-US" sz="3000" dirty="0"/>
          </a:p>
        </p:txBody>
      </p:sp>
      <p:pic>
        <p:nvPicPr>
          <p:cNvPr id="5" name="Image 1" descr="Chart: with a new first relay per circuit, the chance of having used an attacker's relay climbs towards 100% within a few hundred circuits.">    </p:cNvPr>
          <p:cNvPicPr>
            <a:picLocks noChangeAspect="1"/>
          </p:cNvPicPr>
          <p:nvPr/>
        </p:nvPicPr>
        <p:blipFill>
          <a:blip r:embed="rId2"/>
          <a:srcRect l="-7" r="-7" t="0" b="0"/>
          <a:stretch/>
        </p:blipFill>
        <p:spPr>
          <a:xfrm>
            <a:off x="812782" y="1333500"/>
            <a:ext cx="8115281" cy="420362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330128" y="1740297"/>
            <a:ext cx="2105768" cy="558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56718" indent="-156718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Model: attacker runs 2% of guard bandwidth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38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Guard selection</a:t>
            </a:r>
            <a:endParaRPr lang="en-US" sz="3000" dirty="0"/>
          </a:p>
        </p:txBody>
      </p:sp>
      <p:pic>
        <p:nvPicPr>
          <p:cNvPr id="3" name="Image 0" descr="Chart: with a new first relay per circuit the chance climbs towards 100%; with one guard kept for months it stays at 2%.">    </p:cNvPr>
          <p:cNvPicPr>
            <a:picLocks noChangeAspect="1"/>
          </p:cNvPicPr>
          <p:nvPr/>
        </p:nvPicPr>
        <p:blipFill>
          <a:blip r:embed="rId1"/>
          <a:srcRect l="-7" r="-7" t="0" b="0"/>
          <a:stretch/>
        </p:blipFill>
        <p:spPr>
          <a:xfrm>
            <a:off x="812782" y="1333401"/>
            <a:ext cx="8115281" cy="42036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330128" y="1740198"/>
            <a:ext cx="2105861" cy="558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56718" indent="-156718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Model: attacker runs 2% of guard bandwidth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9330128" y="2425799"/>
            <a:ext cx="2105861" cy="8252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56718" indent="-156718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One guard for months: 98% of users never use a bad guard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9330128" y="3378026"/>
            <a:ext cx="2105861" cy="8252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56718" indent="-156718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Same total risk, concentrated on fewer users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9330128" y="4330266"/>
            <a:ext cx="2105861" cy="8252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56718" indent="-156718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Onion services: second hop pinned too (vanguards)</a:t>
            </a:r>
            <a:endParaRPr lang="en-US" sz="1400" dirty="0"/>
          </a:p>
        </p:txBody>
      </p:sp>
      <p:pic>
        <p:nvPicPr>
          <p:cNvPr id="8" name="Image 1" descr="Circuit map: client, guard, middle, exit, server; the guard is highlighted.">    </p:cNvPr>
          <p:cNvPicPr>
            <a:picLocks noChangeAspect="1"/>
          </p:cNvPicPr>
          <p:nvPr/>
        </p:nvPicPr>
        <p:blipFill>
          <a:blip r:embed="rId2"/>
          <a:srcRect l="423" r="423" t="0" b="0"/>
          <a:stretch/>
        </p:blipFill>
        <p:spPr>
          <a:xfrm>
            <a:off x="7391436" y="508000"/>
            <a:ext cx="3987782" cy="74287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54287" y="6220557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26</a:t>
            </a:r>
            <a:endParaRPr lang="en-US" sz="13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Layers in one packet</a:t>
            </a:r>
            <a:endParaRPr lang="en-US" sz="3000" dirty="0"/>
          </a:p>
        </p:txBody>
      </p:sp>
      <p:pic>
        <p:nvPicPr>
          <p:cNvPr id="3" name="Image 0" descr="Innermost layer: the HTTP request.">    </p:cNvPr>
          <p:cNvPicPr>
            <a:picLocks noChangeAspect="1"/>
          </p:cNvPicPr>
          <p:nvPr/>
        </p:nvPicPr>
        <p:blipFill>
          <a:blip r:embed="rId1"/>
          <a:srcRect l="-53" r="-53" t="0" b="0"/>
          <a:stretch/>
        </p:blipFill>
        <p:spPr>
          <a:xfrm>
            <a:off x="977936" y="1368413"/>
            <a:ext cx="10236127" cy="4438596"/>
          </a:xfrm>
          <a:prstGeom prst="rect">
            <a:avLst/>
          </a:prstGeom>
        </p:spPr>
      </p:pic>
      <p:pic>
        <p:nvPicPr>
          <p:cNvPr id="4" name="Image 1" descr="Circuit map: client, guard, middle, exit, server; the server is highlighted.">    </p:cNvPr>
          <p:cNvPicPr>
            <a:picLocks noChangeAspect="1"/>
          </p:cNvPicPr>
          <p:nvPr/>
        </p:nvPicPr>
        <p:blipFill>
          <a:blip r:embed="rId2"/>
          <a:srcRect l="423" r="423" t="0" b="0"/>
          <a:stretch/>
        </p:blipFill>
        <p:spPr>
          <a:xfrm>
            <a:off x="7391436" y="508000"/>
            <a:ext cx="3987782" cy="74287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27</a:t>
            </a:r>
            <a:endParaRPr lang="en-US" sz="13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Layers in one packet</a:t>
            </a:r>
            <a:endParaRPr lang="en-US" sz="3000" dirty="0"/>
          </a:p>
        </p:txBody>
      </p:sp>
      <p:pic>
        <p:nvPicPr>
          <p:cNvPr id="3" name="Image 0" descr="The HTTP request inside TLS between Tor Browser and google.com.">    </p:cNvPr>
          <p:cNvPicPr>
            <a:picLocks noChangeAspect="1"/>
          </p:cNvPicPr>
          <p:nvPr/>
        </p:nvPicPr>
        <p:blipFill>
          <a:blip r:embed="rId1"/>
          <a:srcRect l="-53" r="-53" t="0" b="0"/>
          <a:stretch/>
        </p:blipFill>
        <p:spPr>
          <a:xfrm>
            <a:off x="977936" y="1368413"/>
            <a:ext cx="10236127" cy="4438596"/>
          </a:xfrm>
          <a:prstGeom prst="rect">
            <a:avLst/>
          </a:prstGeom>
        </p:spPr>
      </p:pic>
      <p:pic>
        <p:nvPicPr>
          <p:cNvPr id="4" name="Image 1" descr="Circuit map: client, guard, middle, exit, server; the server is highlighted.">    </p:cNvPr>
          <p:cNvPicPr>
            <a:picLocks noChangeAspect="1"/>
          </p:cNvPicPr>
          <p:nvPr/>
        </p:nvPicPr>
        <p:blipFill>
          <a:blip r:embed="rId2"/>
          <a:srcRect l="423" r="423" t="0" b="0"/>
          <a:stretch/>
        </p:blipFill>
        <p:spPr>
          <a:xfrm>
            <a:off x="7391436" y="508000"/>
            <a:ext cx="3987782" cy="74287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28</a:t>
            </a:r>
            <a:endParaRPr lang="en-US" sz="13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Layers in one packet</a:t>
            </a:r>
            <a:endParaRPr lang="en-US" sz="3000" dirty="0"/>
          </a:p>
        </p:txBody>
      </p:sp>
      <p:pic>
        <p:nvPicPr>
          <p:cNvPr id="3" name="Image 0" descr="A relay header with the DATA command, stream ID, Recognized and digest is added around the TLS data.">    </p:cNvPr>
          <p:cNvPicPr>
            <a:picLocks noChangeAspect="1"/>
          </p:cNvPicPr>
          <p:nvPr/>
        </p:nvPicPr>
        <p:blipFill>
          <a:blip r:embed="rId1"/>
          <a:srcRect l="-53" r="-53" t="0" b="0"/>
          <a:stretch/>
        </p:blipFill>
        <p:spPr>
          <a:xfrm>
            <a:off x="977936" y="1368413"/>
            <a:ext cx="10236127" cy="4438596"/>
          </a:xfrm>
          <a:prstGeom prst="rect">
            <a:avLst/>
          </a:prstGeom>
        </p:spPr>
      </p:pic>
      <p:pic>
        <p:nvPicPr>
          <p:cNvPr id="4" name="Image 1" descr="Circuit map: client, guard, middle, exit, server; the exit is highlighted.">    </p:cNvPr>
          <p:cNvPicPr>
            <a:picLocks noChangeAspect="1"/>
          </p:cNvPicPr>
          <p:nvPr/>
        </p:nvPicPr>
        <p:blipFill>
          <a:blip r:embed="rId2"/>
          <a:srcRect l="423" r="423" t="0" b="0"/>
          <a:stretch/>
        </p:blipFill>
        <p:spPr>
          <a:xfrm>
            <a:off x="7391436" y="508000"/>
            <a:ext cx="3987782" cy="74287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29</a:t>
            </a:r>
            <a:endParaRPr lang="en-US" sz="13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Layers in one packet</a:t>
            </a:r>
            <a:endParaRPr lang="en-US" sz="3000" dirty="0"/>
          </a:p>
        </p:txBody>
      </p:sp>
      <p:pic>
        <p:nvPicPr>
          <p:cNvPr id="3" name="Image 0" descr="The exit's encryption layer is added around the relay header.">    </p:cNvPr>
          <p:cNvPicPr>
            <a:picLocks noChangeAspect="1"/>
          </p:cNvPicPr>
          <p:nvPr/>
        </p:nvPicPr>
        <p:blipFill>
          <a:blip r:embed="rId1"/>
          <a:srcRect l="-53" r="-53" t="0" b="0"/>
          <a:stretch/>
        </p:blipFill>
        <p:spPr>
          <a:xfrm>
            <a:off x="977936" y="1368413"/>
            <a:ext cx="10236127" cy="4438596"/>
          </a:xfrm>
          <a:prstGeom prst="rect">
            <a:avLst/>
          </a:prstGeom>
        </p:spPr>
      </p:pic>
      <p:pic>
        <p:nvPicPr>
          <p:cNvPr id="4" name="Image 1" descr="Circuit map: client, guard, middle, exit, server; the exit is highlighted.">    </p:cNvPr>
          <p:cNvPicPr>
            <a:picLocks noChangeAspect="1"/>
          </p:cNvPicPr>
          <p:nvPr/>
        </p:nvPicPr>
        <p:blipFill>
          <a:blip r:embed="rId2"/>
          <a:srcRect l="423" r="423" t="0" b="0"/>
          <a:stretch/>
        </p:blipFill>
        <p:spPr>
          <a:xfrm>
            <a:off x="7391436" y="508000"/>
            <a:ext cx="3987782" cy="74287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30</a:t>
            </a:r>
            <a:endParaRPr lang="en-US" sz="13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Layers in one packet</a:t>
            </a:r>
            <a:endParaRPr lang="en-US" sz="3000" dirty="0"/>
          </a:p>
        </p:txBody>
      </p:sp>
      <p:pic>
        <p:nvPicPr>
          <p:cNvPr id="3" name="Image 0" descr="The middle's encryption layer is added.">    </p:cNvPr>
          <p:cNvPicPr>
            <a:picLocks noChangeAspect="1"/>
          </p:cNvPicPr>
          <p:nvPr/>
        </p:nvPicPr>
        <p:blipFill>
          <a:blip r:embed="rId1"/>
          <a:srcRect l="-53" r="-53" t="0" b="0"/>
          <a:stretch/>
        </p:blipFill>
        <p:spPr>
          <a:xfrm>
            <a:off x="977936" y="1368413"/>
            <a:ext cx="10236127" cy="4438596"/>
          </a:xfrm>
          <a:prstGeom prst="rect">
            <a:avLst/>
          </a:prstGeom>
        </p:spPr>
      </p:pic>
      <p:pic>
        <p:nvPicPr>
          <p:cNvPr id="4" name="Image 1" descr="Circuit map: client, guard, middle, exit, server; the middle relay is highlighted.">    </p:cNvPr>
          <p:cNvPicPr>
            <a:picLocks noChangeAspect="1"/>
          </p:cNvPicPr>
          <p:nvPr/>
        </p:nvPicPr>
        <p:blipFill>
          <a:blip r:embed="rId2"/>
          <a:srcRect l="423" r="423" t="0" b="0"/>
          <a:stretch/>
        </p:blipFill>
        <p:spPr>
          <a:xfrm>
            <a:off x="7391436" y="508000"/>
            <a:ext cx="3987782" cy="74287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54287" y="6220582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31</a:t>
            </a:r>
            <a:endParaRPr lang="en-US" sz="13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Layers in one packet</a:t>
            </a:r>
            <a:endParaRPr lang="en-US" sz="3000" dirty="0"/>
          </a:p>
        </p:txBody>
      </p:sp>
      <p:pic>
        <p:nvPicPr>
          <p:cNvPr id="3" name="Image 0" descr="The guard's encryption layer is added.">    </p:cNvPr>
          <p:cNvPicPr>
            <a:picLocks noChangeAspect="1"/>
          </p:cNvPicPr>
          <p:nvPr/>
        </p:nvPicPr>
        <p:blipFill>
          <a:blip r:embed="rId1"/>
          <a:srcRect l="-53" r="-53" t="0" b="0"/>
          <a:stretch/>
        </p:blipFill>
        <p:spPr>
          <a:xfrm>
            <a:off x="977936" y="1368400"/>
            <a:ext cx="10236127" cy="4438596"/>
          </a:xfrm>
          <a:prstGeom prst="rect">
            <a:avLst/>
          </a:prstGeom>
        </p:spPr>
      </p:pic>
      <p:pic>
        <p:nvPicPr>
          <p:cNvPr id="4" name="Image 1" descr="Circuit map: client, guard, middle, exit, server; the guard is highlighted.">    </p:cNvPr>
          <p:cNvPicPr>
            <a:picLocks noChangeAspect="1"/>
          </p:cNvPicPr>
          <p:nvPr/>
        </p:nvPicPr>
        <p:blipFill>
          <a:blip r:embed="rId2"/>
          <a:srcRect l="423" r="423" t="0" b="0"/>
          <a:stretch/>
        </p:blipFill>
        <p:spPr>
          <a:xfrm>
            <a:off x="7391436" y="508000"/>
            <a:ext cx="3987782" cy="74287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32</a:t>
            </a:r>
            <a:endParaRPr lang="en-US" sz="13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Layers in one packet</a:t>
            </a:r>
            <a:endParaRPr lang="en-US" sz="3000" dirty="0"/>
          </a:p>
        </p:txBody>
      </p:sp>
      <p:pic>
        <p:nvPicPr>
          <p:cNvPr id="3" name="Image 0" descr="All of it is the payload of one cell with a circuit ID and the RELAY command.">    </p:cNvPr>
          <p:cNvPicPr>
            <a:picLocks noChangeAspect="1"/>
          </p:cNvPicPr>
          <p:nvPr/>
        </p:nvPicPr>
        <p:blipFill>
          <a:blip r:embed="rId1"/>
          <a:srcRect l="-53" r="-53" t="0" b="0"/>
          <a:stretch/>
        </p:blipFill>
        <p:spPr>
          <a:xfrm>
            <a:off x="977936" y="1368400"/>
            <a:ext cx="10236127" cy="4438596"/>
          </a:xfrm>
          <a:prstGeom prst="rect">
            <a:avLst/>
          </a:prstGeom>
        </p:spPr>
      </p:pic>
      <p:pic>
        <p:nvPicPr>
          <p:cNvPr id="4" name="Image 1" descr="Circuit map: client, guard, middle, exit, server; the client–guard link is highlighted.">    </p:cNvPr>
          <p:cNvPicPr>
            <a:picLocks noChangeAspect="1"/>
          </p:cNvPicPr>
          <p:nvPr/>
        </p:nvPicPr>
        <p:blipFill>
          <a:blip r:embed="rId2"/>
          <a:srcRect l="423" r="423" t="0" b="0"/>
          <a:stretch/>
        </p:blipFill>
        <p:spPr>
          <a:xfrm>
            <a:off x="7391436" y="508000"/>
            <a:ext cx="3987782" cy="74287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54287" y="6220544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33</a:t>
            </a:r>
            <a:endParaRPr lang="en-US" sz="13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26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Layers in one packet</a:t>
            </a:r>
            <a:endParaRPr lang="en-US" sz="3000" dirty="0"/>
          </a:p>
        </p:txBody>
      </p:sp>
      <p:pic>
        <p:nvPicPr>
          <p:cNvPr id="3" name="Image 0" descr="The cell travels inside the TLS link to the guard.">    </p:cNvPr>
          <p:cNvPicPr>
            <a:picLocks noChangeAspect="1"/>
          </p:cNvPicPr>
          <p:nvPr/>
        </p:nvPicPr>
        <p:blipFill>
          <a:blip r:embed="rId1"/>
          <a:srcRect l="-53" r="-53" t="0" b="0"/>
          <a:stretch/>
        </p:blipFill>
        <p:spPr>
          <a:xfrm>
            <a:off x="977936" y="1368400"/>
            <a:ext cx="10236127" cy="4438596"/>
          </a:xfrm>
          <a:prstGeom prst="rect">
            <a:avLst/>
          </a:prstGeom>
        </p:spPr>
      </p:pic>
      <p:pic>
        <p:nvPicPr>
          <p:cNvPr id="4" name="Image 1" descr="Circuit map: client, guard, middle, exit, server; the client–guard link is highlighted.">    </p:cNvPr>
          <p:cNvPicPr>
            <a:picLocks noChangeAspect="1"/>
          </p:cNvPicPr>
          <p:nvPr/>
        </p:nvPicPr>
        <p:blipFill>
          <a:blip r:embed="rId2"/>
          <a:srcRect l="423" r="423" t="0" b="0"/>
          <a:stretch/>
        </p:blipFill>
        <p:spPr>
          <a:xfrm>
            <a:off x="7391436" y="508000"/>
            <a:ext cx="3987782" cy="74287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54287" y="6220544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34</a:t>
            </a:r>
            <a:endParaRPr lang="en-US" sz="13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26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Layers in one packet</a:t>
            </a:r>
            <a:endParaRPr lang="en-US" sz="3000" dirty="0"/>
          </a:p>
        </p:txBody>
      </p:sp>
      <p:pic>
        <p:nvPicPr>
          <p:cNvPr id="3" name="Image 0" descr="Outermost: IP and TCP from the client to the guard, the only layer the ISP sees.">    </p:cNvPr>
          <p:cNvPicPr>
            <a:picLocks noChangeAspect="1"/>
          </p:cNvPicPr>
          <p:nvPr/>
        </p:nvPicPr>
        <p:blipFill>
          <a:blip r:embed="rId1"/>
          <a:srcRect l="-53" r="-53" t="0" b="0"/>
          <a:stretch/>
        </p:blipFill>
        <p:spPr>
          <a:xfrm>
            <a:off x="977936" y="1368400"/>
            <a:ext cx="10236127" cy="4438596"/>
          </a:xfrm>
          <a:prstGeom prst="rect">
            <a:avLst/>
          </a:prstGeom>
        </p:spPr>
      </p:pic>
      <p:pic>
        <p:nvPicPr>
          <p:cNvPr id="4" name="Image 1" descr="Circuit map: client, guard, middle, exit, server; the client–guard link is highlighted.">    </p:cNvPr>
          <p:cNvPicPr>
            <a:picLocks noChangeAspect="1"/>
          </p:cNvPicPr>
          <p:nvPr/>
        </p:nvPicPr>
        <p:blipFill>
          <a:blip r:embed="rId2"/>
          <a:srcRect l="423" r="423" t="0" b="0"/>
          <a:stretch/>
        </p:blipFill>
        <p:spPr>
          <a:xfrm>
            <a:off x="7391436" y="508000"/>
            <a:ext cx="3987782" cy="74287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54287" y="6220544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35</a:t>
            </a:r>
            <a:endParaRPr lang="en-US" sz="13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56872" y="2689895"/>
            <a:ext cx="1078165" cy="4165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3080"/>
              </a:lnSpc>
              <a:buNone/>
            </a:pPr>
            <a:r>
              <a:rPr lang="en-US" sz="28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Part II</a:t>
            </a:r>
            <a:endParaRPr lang="en-US" sz="28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3477166" y="3385790"/>
            <a:ext cx="5237667" cy="807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6160"/>
              </a:lnSpc>
              <a:buNone/>
            </a:pPr>
            <a:r>
              <a:rPr lang="en-US" sz="56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Onion Services</a:t>
            </a:r>
            <a:endParaRPr lang="en-US" sz="56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26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Onion addresses</a:t>
            </a:r>
            <a:endParaRPr lang="en-US" sz="3000" dirty="0"/>
          </a:p>
        </p:txBody>
      </p:sp>
      <p:pic>
        <p:nvPicPr>
          <p:cNvPr id="3" name="Image 0" descr="An onion address: 56 characters followed by .onion.">    </p:cNvPr>
          <p:cNvPicPr>
            <a:picLocks noChangeAspect="1"/>
          </p:cNvPicPr>
          <p:nvPr/>
        </p:nvPicPr>
        <p:blipFill>
          <a:blip r:embed="rId1"/>
          <a:srcRect l="0" r="0" t="-2" b="-2"/>
          <a:stretch/>
        </p:blipFill>
        <p:spPr>
          <a:xfrm>
            <a:off x="1231936" y="2078534"/>
            <a:ext cx="9728127" cy="186684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44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37</a:t>
            </a:r>
            <a:endParaRPr lang="en-US" sz="13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26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Onion addresses</a:t>
            </a:r>
            <a:endParaRPr lang="en-US" sz="3000" dirty="0"/>
          </a:p>
        </p:txBody>
      </p:sp>
      <p:pic>
        <p:nvPicPr>
          <p:cNvPr id="3" name="Image 0" descr="The address is the base32 encoding of an Ed25519 public key, a checksum and a version.">    </p:cNvPr>
          <p:cNvPicPr>
            <a:picLocks noChangeAspect="1"/>
          </p:cNvPicPr>
          <p:nvPr/>
        </p:nvPicPr>
        <p:blipFill>
          <a:blip r:embed="rId1"/>
          <a:srcRect l="0" r="0" t="-2" b="-2"/>
          <a:stretch/>
        </p:blipFill>
        <p:spPr>
          <a:xfrm>
            <a:off x="1231936" y="2078534"/>
            <a:ext cx="9728127" cy="186684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44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38</a:t>
            </a:r>
            <a:endParaRPr lang="en-US" sz="13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26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Onion addresses</a:t>
            </a:r>
            <a:endParaRPr lang="en-US" sz="3000" dirty="0"/>
          </a:p>
        </p:txBody>
      </p:sp>
      <p:pic>
        <p:nvPicPr>
          <p:cNvPr id="3" name="Image 0" descr="The address is the base32 encoding of an Ed25519 public key, a checksum and a version.">    </p:cNvPr>
          <p:cNvPicPr>
            <a:picLocks noChangeAspect="1"/>
          </p:cNvPicPr>
          <p:nvPr/>
        </p:nvPicPr>
        <p:blipFill>
          <a:blip r:embed="rId1"/>
          <a:srcRect l="0" r="0" t="-2" b="-2"/>
          <a:stretch/>
        </p:blipFill>
        <p:spPr>
          <a:xfrm>
            <a:off x="1231936" y="2078534"/>
            <a:ext cx="9728127" cy="186684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782" y="4944517"/>
            <a:ext cx="287782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Self-authenticating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654287" y="6220544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39</a:t>
            </a:r>
            <a:endParaRPr lang="en-US" sz="13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26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Onion addresses</a:t>
            </a:r>
            <a:endParaRPr lang="en-US" sz="3000" dirty="0"/>
          </a:p>
        </p:txBody>
      </p:sp>
      <p:pic>
        <p:nvPicPr>
          <p:cNvPr id="3" name="Image 0" descr="The address is the base32 encoding of an Ed25519 public key, a checksum and a version.">    </p:cNvPr>
          <p:cNvPicPr>
            <a:picLocks noChangeAspect="1"/>
          </p:cNvPicPr>
          <p:nvPr/>
        </p:nvPicPr>
        <p:blipFill>
          <a:blip r:embed="rId1"/>
          <a:srcRect l="0" r="0" t="-2" b="-2"/>
          <a:stretch/>
        </p:blipFill>
        <p:spPr>
          <a:xfrm>
            <a:off x="1231936" y="2078534"/>
            <a:ext cx="9728127" cy="186684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782" y="4944517"/>
            <a:ext cx="287782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Self-authenticating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12782" y="5273278"/>
            <a:ext cx="287782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Self-issued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654287" y="6220544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40</a:t>
            </a:r>
            <a:endParaRPr lang="en-US" sz="13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26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Onion addresses</a:t>
            </a:r>
            <a:endParaRPr lang="en-US" sz="3000" dirty="0"/>
          </a:p>
        </p:txBody>
      </p:sp>
      <p:pic>
        <p:nvPicPr>
          <p:cNvPr id="3" name="Image 0" descr="The address is the base32 encoding of an Ed25519 public key, a checksum and a version.">    </p:cNvPr>
          <p:cNvPicPr>
            <a:picLocks noChangeAspect="1"/>
          </p:cNvPicPr>
          <p:nvPr/>
        </p:nvPicPr>
        <p:blipFill>
          <a:blip r:embed="rId1"/>
          <a:srcRect l="0" r="0" t="-2" b="-2"/>
          <a:stretch/>
        </p:blipFill>
        <p:spPr>
          <a:xfrm>
            <a:off x="1231936" y="2078534"/>
            <a:ext cx="9728127" cy="186684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782" y="4944517"/>
            <a:ext cx="287782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Self-authenticating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12782" y="5273278"/>
            <a:ext cx="287782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Self-issued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812782" y="5602064"/>
            <a:ext cx="287782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Transferable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54287" y="6220544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41</a:t>
            </a:r>
            <a:endParaRPr lang="en-US" sz="13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26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Reaching an onion service</a:t>
            </a:r>
            <a:endParaRPr lang="en-US" sz="3000" dirty="0"/>
          </a:p>
        </p:txBody>
      </p:sp>
      <p:pic>
        <p:nvPicPr>
          <p:cNvPr id="3" name="Image 0" descr="The onion service publishes a descriptor to the HSDirs.">    </p:cNvPr>
          <p:cNvPicPr>
            <a:picLocks noChangeAspect="1"/>
          </p:cNvPicPr>
          <p:nvPr/>
        </p:nvPicPr>
        <p:blipFill>
          <a:blip r:embed="rId1"/>
          <a:srcRect l="-13" r="-13" t="0" b="0"/>
          <a:stretch/>
        </p:blipFill>
        <p:spPr>
          <a:xfrm>
            <a:off x="1038189" y="1511275"/>
            <a:ext cx="10115531" cy="415284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44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42</a:t>
            </a:r>
            <a:endParaRPr lang="en-US" sz="13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26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Reaching an onion service</a:t>
            </a:r>
            <a:endParaRPr lang="en-US" sz="3000" dirty="0"/>
          </a:p>
        </p:txBody>
      </p:sp>
      <p:pic>
        <p:nvPicPr>
          <p:cNvPr id="3" name="Image 0" descr="The client looks the descriptor up on the HSDirs by address.">    </p:cNvPr>
          <p:cNvPicPr>
            <a:picLocks noChangeAspect="1"/>
          </p:cNvPicPr>
          <p:nvPr/>
        </p:nvPicPr>
        <p:blipFill>
          <a:blip r:embed="rId1"/>
          <a:srcRect l="-13" r="-13" t="0" b="0"/>
          <a:stretch/>
        </p:blipFill>
        <p:spPr>
          <a:xfrm>
            <a:off x="1038189" y="1511275"/>
            <a:ext cx="10115531" cy="415284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44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43</a:t>
            </a:r>
            <a:endParaRPr lang="en-US" sz="13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26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Reaching an onion service</a:t>
            </a:r>
            <a:endParaRPr lang="en-US" sz="3000" dirty="0"/>
          </a:p>
        </p:txBody>
      </p:sp>
      <p:pic>
        <p:nvPicPr>
          <p:cNvPr id="3" name="Image 0" descr="Client and service both connect to a rendezvous point, which joins their circuits.">    </p:cNvPr>
          <p:cNvPicPr>
            <a:picLocks noChangeAspect="1"/>
          </p:cNvPicPr>
          <p:nvPr/>
        </p:nvPicPr>
        <p:blipFill>
          <a:blip r:embed="rId1"/>
          <a:srcRect l="-13" r="-13" t="0" b="0"/>
          <a:stretch/>
        </p:blipFill>
        <p:spPr>
          <a:xfrm>
            <a:off x="1038189" y="1511275"/>
            <a:ext cx="10115531" cy="415284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44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44</a:t>
            </a:r>
            <a:endParaRPr lang="en-US" sz="13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26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HSDir hash ring</a:t>
            </a:r>
            <a:endParaRPr lang="en-US" sz="3000" dirty="0"/>
          </a:p>
        </p:txBody>
      </p:sp>
      <p:pic>
        <p:nvPicPr>
          <p:cNvPr id="3" name="Image 0" descr="HSDir relays on a ring; the descriptor is stored on the next four HSDirs at each of two replica positions, eight copies in total.">    </p:cNvPr>
          <p:cNvPicPr>
            <a:picLocks noChangeAspect="1"/>
          </p:cNvPicPr>
          <p:nvPr/>
        </p:nvPicPr>
        <p:blipFill>
          <a:blip r:embed="rId1"/>
          <a:srcRect l="-107" r="-107" t="0" b="0"/>
          <a:stretch/>
        </p:blipFill>
        <p:spPr>
          <a:xfrm>
            <a:off x="812782" y="1333401"/>
            <a:ext cx="4692596" cy="447034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911724" y="2994050"/>
            <a:ext cx="5631519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Placement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5911724" y="3444776"/>
            <a:ext cx="5631519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Redundancy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911724" y="3895502"/>
            <a:ext cx="5631519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Daily randomness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654287" y="6220544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45</a:t>
            </a:r>
            <a:endParaRPr lang="en-US" sz="13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26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Rendezvous protocol</a:t>
            </a:r>
            <a:endParaRPr lang="en-US" sz="3000" dirty="0"/>
          </a:p>
        </p:txBody>
      </p:sp>
      <p:pic>
        <p:nvPicPr>
          <p:cNvPr id="3" name="Image 0" descr="Step 0: the onion service builds circuits to its intro point and to the HSDirs.">    </p:cNvPr>
          <p:cNvPicPr>
            <a:picLocks noChangeAspect="1"/>
          </p:cNvPicPr>
          <p:nvPr/>
        </p:nvPicPr>
        <p:blipFill>
          <a:blip r:embed="rId1"/>
          <a:srcRect l="-30" r="-30" t="0" b="0"/>
          <a:stretch/>
        </p:blipFill>
        <p:spPr>
          <a:xfrm>
            <a:off x="812782" y="1333401"/>
            <a:ext cx="6927814" cy="43306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45378" y="2090068"/>
            <a:ext cx="253928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0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8350069" y="2090068"/>
            <a:ext cx="3120023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Service: circuits to 3 intro points, descriptor uploaded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54287" y="6220544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46</a:t>
            </a:r>
            <a:endParaRPr lang="en-US" sz="13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26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Rendezvous protocol</a:t>
            </a:r>
            <a:endParaRPr lang="en-US" sz="3000" dirty="0"/>
          </a:p>
        </p:txBody>
      </p:sp>
      <p:pic>
        <p:nvPicPr>
          <p:cNvPr id="3" name="Image 0" descr="Step 1: the client fetches the descriptor from the HSDirs.">    </p:cNvPr>
          <p:cNvPicPr>
            <a:picLocks noChangeAspect="1"/>
          </p:cNvPicPr>
          <p:nvPr/>
        </p:nvPicPr>
        <p:blipFill>
          <a:blip r:embed="rId1"/>
          <a:srcRect l="-30" r="-30" t="0" b="0"/>
          <a:stretch/>
        </p:blipFill>
        <p:spPr>
          <a:xfrm>
            <a:off x="812782" y="1333401"/>
            <a:ext cx="6927814" cy="43306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45378" y="2090068"/>
            <a:ext cx="253928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0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8350069" y="2090068"/>
            <a:ext cx="3120023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Service: circuits to 3 intro points, descriptor uploaded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8045378" y="2595364"/>
            <a:ext cx="253928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350069" y="2595364"/>
            <a:ext cx="3120023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Client fetches descriptor, decrypts with address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54287" y="6220544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47</a:t>
            </a:r>
            <a:endParaRPr lang="en-US" sz="13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26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Rendezvous protocol</a:t>
            </a:r>
            <a:endParaRPr lang="en-US" sz="3000" dirty="0"/>
          </a:p>
        </p:txBody>
      </p:sp>
      <p:pic>
        <p:nvPicPr>
          <p:cNvPr id="3" name="Image 0" descr="Step 2: the client builds a circuit to a rendezvous point.">    </p:cNvPr>
          <p:cNvPicPr>
            <a:picLocks noChangeAspect="1"/>
          </p:cNvPicPr>
          <p:nvPr/>
        </p:nvPicPr>
        <p:blipFill>
          <a:blip r:embed="rId1"/>
          <a:srcRect l="-30" r="-30" t="0" b="0"/>
          <a:stretch/>
        </p:blipFill>
        <p:spPr>
          <a:xfrm>
            <a:off x="812782" y="1333401"/>
            <a:ext cx="6927814" cy="43306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45378" y="2090068"/>
            <a:ext cx="253928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0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8350069" y="2090068"/>
            <a:ext cx="3120023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Service: circuits to 3 intro points, descriptor uploaded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8045378" y="2595364"/>
            <a:ext cx="253928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350069" y="2595364"/>
            <a:ext cx="3120023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Client fetches descriptor, decrypts with address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8045378" y="3100660"/>
            <a:ext cx="253928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350069" y="3100660"/>
            <a:ext cx="3120023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Client picks rendezvous point, leaves random cookie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54287" y="6220544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48</a:t>
            </a:r>
            <a:endParaRPr lang="en-US" sz="13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26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Rendezvous protocol</a:t>
            </a:r>
            <a:endParaRPr lang="en-US" sz="3000" dirty="0"/>
          </a:p>
        </p:txBody>
      </p:sp>
      <p:pic>
        <p:nvPicPr>
          <p:cNvPr id="3" name="Image 0" descr="Step 3: the client sends INTRODUCE1 to the intro point.">    </p:cNvPr>
          <p:cNvPicPr>
            <a:picLocks noChangeAspect="1"/>
          </p:cNvPicPr>
          <p:nvPr/>
        </p:nvPicPr>
        <p:blipFill>
          <a:blip r:embed="rId1"/>
          <a:srcRect l="-30" r="-30" t="0" b="0"/>
          <a:stretch/>
        </p:blipFill>
        <p:spPr>
          <a:xfrm>
            <a:off x="812782" y="1333401"/>
            <a:ext cx="6927814" cy="43306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45378" y="2090068"/>
            <a:ext cx="253928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0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8350069" y="2090068"/>
            <a:ext cx="3120023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Service: circuits to 3 intro points, descriptor uploaded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8045378" y="2595364"/>
            <a:ext cx="253928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350069" y="2595364"/>
            <a:ext cx="3120023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Client fetches descriptor, decrypts with address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8045378" y="3100660"/>
            <a:ext cx="253928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350069" y="3100660"/>
            <a:ext cx="3120023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Client picks rendezvous point, leaves random cookie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045378" y="3605957"/>
            <a:ext cx="253928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8350069" y="3605957"/>
            <a:ext cx="3120023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INTRODUCE1 via intro point: cookie + rendezvous point, encrypted to service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54287" y="6220544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49</a:t>
            </a:r>
            <a:endParaRPr lang="en-US" sz="13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26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Rendezvous protocol</a:t>
            </a:r>
            <a:endParaRPr lang="en-US" sz="3000" dirty="0"/>
          </a:p>
        </p:txBody>
      </p:sp>
      <p:pic>
        <p:nvPicPr>
          <p:cNvPr id="3" name="Image 0" descr="Step 4: the intro point forwards the introduction to the service.">    </p:cNvPr>
          <p:cNvPicPr>
            <a:picLocks noChangeAspect="1"/>
          </p:cNvPicPr>
          <p:nvPr/>
        </p:nvPicPr>
        <p:blipFill>
          <a:blip r:embed="rId1"/>
          <a:srcRect l="-30" r="-30" t="0" b="0"/>
          <a:stretch/>
        </p:blipFill>
        <p:spPr>
          <a:xfrm>
            <a:off x="812782" y="1333401"/>
            <a:ext cx="6927814" cy="43306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45378" y="2090068"/>
            <a:ext cx="253928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0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8350069" y="2090068"/>
            <a:ext cx="3120023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Service: circuits to 3 intro points, descriptor uploaded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8045378" y="2595364"/>
            <a:ext cx="253928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350069" y="2595364"/>
            <a:ext cx="3120023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Client fetches descriptor, decrypts with address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8045378" y="3100660"/>
            <a:ext cx="253928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350069" y="3100660"/>
            <a:ext cx="3120023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Client picks rendezvous point, leaves random cookie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045378" y="3605957"/>
            <a:ext cx="253928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8350069" y="3605957"/>
            <a:ext cx="3120023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INTRODUCE1 via intro point: cookie + rendezvous point, encrypted to service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8045378" y="4111253"/>
            <a:ext cx="253928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8350069" y="4111253"/>
            <a:ext cx="3120023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Intro point forwards it (INTRODUCE2)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654287" y="6220544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50</a:t>
            </a:r>
            <a:endParaRPr lang="en-US" sz="13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26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Rendezvous protocol</a:t>
            </a:r>
            <a:endParaRPr lang="en-US" sz="3000" dirty="0"/>
          </a:p>
        </p:txBody>
      </p:sp>
      <p:pic>
        <p:nvPicPr>
          <p:cNvPr id="3" name="Image 0" descr="Step 5: the service builds a circuit to the rendezvous point.">    </p:cNvPr>
          <p:cNvPicPr>
            <a:picLocks noChangeAspect="1"/>
          </p:cNvPicPr>
          <p:nvPr/>
        </p:nvPicPr>
        <p:blipFill>
          <a:blip r:embed="rId1"/>
          <a:srcRect l="-30" r="-30" t="0" b="0"/>
          <a:stretch/>
        </p:blipFill>
        <p:spPr>
          <a:xfrm>
            <a:off x="812782" y="1333401"/>
            <a:ext cx="6927814" cy="43306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45378" y="2090068"/>
            <a:ext cx="253928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0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8350069" y="2090068"/>
            <a:ext cx="3120023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Service: circuits to 3 intro points, descriptor uploaded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8045378" y="2595364"/>
            <a:ext cx="253928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350069" y="2595364"/>
            <a:ext cx="3120023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Client fetches descriptor, decrypts with address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8045378" y="3100660"/>
            <a:ext cx="253928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350069" y="3100660"/>
            <a:ext cx="3120023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Client picks rendezvous point, leaves random cookie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045378" y="3605957"/>
            <a:ext cx="253928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8350069" y="3605957"/>
            <a:ext cx="3120023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INTRODUCE1 via intro point: cookie + rendezvous point, encrypted to service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8045378" y="4111253"/>
            <a:ext cx="253928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8350069" y="4111253"/>
            <a:ext cx="3120023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Intro point forwards it (INTRODUCE2)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8045378" y="4401964"/>
            <a:ext cx="253928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8350069" y="4401964"/>
            <a:ext cx="3120023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Service builds circuit to rendezvous point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654287" y="6220544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51</a:t>
            </a:r>
            <a:endParaRPr lang="en-US" sz="13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Rendezvous protocol</a:t>
            </a:r>
            <a:endParaRPr lang="en-US" sz="3000" dirty="0"/>
          </a:p>
        </p:txBody>
      </p:sp>
      <p:pic>
        <p:nvPicPr>
          <p:cNvPr id="3" name="Image 0" descr="Step 6: the rendezvous point joins the client's and the service's circuits.">    </p:cNvPr>
          <p:cNvPicPr>
            <a:picLocks noChangeAspect="1"/>
          </p:cNvPicPr>
          <p:nvPr/>
        </p:nvPicPr>
        <p:blipFill>
          <a:blip r:embed="rId1"/>
          <a:srcRect l="-30" r="-30" t="0" b="0"/>
          <a:stretch/>
        </p:blipFill>
        <p:spPr>
          <a:xfrm>
            <a:off x="812782" y="1333426"/>
            <a:ext cx="6927814" cy="43306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45378" y="2090093"/>
            <a:ext cx="253928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0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8350069" y="2090093"/>
            <a:ext cx="3120023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Service: circuits to 3 intro points, descriptor uploaded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8045378" y="2595389"/>
            <a:ext cx="253928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350069" y="2595389"/>
            <a:ext cx="3120023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Client fetches descriptor, decrypts with address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8045378" y="3100685"/>
            <a:ext cx="253928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350069" y="3100685"/>
            <a:ext cx="3120023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Client picks rendezvous point, leaves random cookie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045378" y="3605981"/>
            <a:ext cx="253928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8350069" y="3605981"/>
            <a:ext cx="3120023" cy="454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INTRODUCE1 via intro point: cookie + rendezvous point, encrypted to service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8045378" y="4111278"/>
            <a:ext cx="253928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8350069" y="4111278"/>
            <a:ext cx="3120023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Intro point forwards it (INTRODUCE2)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8045378" y="4401989"/>
            <a:ext cx="253928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8350069" y="4401989"/>
            <a:ext cx="3120023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Service builds circuit to rendezvous point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8045378" y="4692700"/>
            <a:ext cx="253928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8350069" y="4692700"/>
            <a:ext cx="3120023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Rendezvous point joins both circuits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52</a:t>
            </a:r>
            <a:endParaRPr lang="en-US" sz="13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17650" y="3003550"/>
            <a:ext cx="9156700" cy="5206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3900"/>
              </a:lnSpc>
              <a:buNone/>
            </a:pPr>
            <a:r>
              <a:rPr lang="en-US" sz="30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Protocol isn’t bulletproof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53</a:t>
            </a:r>
            <a:endParaRPr lang="en-US" sz="13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Guard discovery attack</a:t>
            </a:r>
            <a:endParaRPr lang="en-US" sz="3000" dirty="0"/>
          </a:p>
        </p:txBody>
      </p:sp>
      <p:pic>
        <p:nvPicPr>
          <p:cNvPr id="3" name="Image 0" descr="A Ricochet user, which is its own onion service, announces its presence whenever online; its circuits always use one fixed guard, while attacker-run relays recur as the rotating next hop.">    </p:cNvPr>
          <p:cNvPicPr>
            <a:picLocks noChangeAspect="1"/>
          </p:cNvPicPr>
          <p:nvPr/>
        </p:nvPicPr>
        <p:blipFill>
          <a:blip r:embed="rId1"/>
          <a:srcRect l="0" r="0" t="-8251" b="-8251"/>
          <a:stretch/>
        </p:blipFill>
        <p:spPr>
          <a:xfrm>
            <a:off x="889000" y="1562075"/>
            <a:ext cx="10414000" cy="3975064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5" name="Text 2"/>
          <p:cNvSpPr/>
          <p:nvPr/>
        </p:nvSpPr>
        <p:spPr>
          <a:xfrm>
            <a:off x="812782" y="5971629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NDR Panorama and STRG_F, Sept 2024; Tor Project, “Is Tor still safe to use?”, 2024.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54</a:t>
            </a:r>
            <a:endParaRPr lang="en-US" sz="13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Guard discovery attack</a:t>
            </a:r>
            <a:endParaRPr lang="en-US" sz="3000" dirty="0"/>
          </a:p>
        </p:txBody>
      </p:sp>
      <p:pic>
        <p:nvPicPr>
          <p:cNvPr id="3" name="Image 0" descr="Once the fixed guard is identified, its IP is traced through the carrier O2 to the subscriber who used it at those times, leading to the 2022 arrest.">    </p:cNvPr>
          <p:cNvPicPr>
            <a:picLocks noChangeAspect="1"/>
          </p:cNvPicPr>
          <p:nvPr/>
        </p:nvPicPr>
        <p:blipFill>
          <a:blip r:embed="rId1"/>
          <a:srcRect l="0" r="0" t="-8251" b="-8251"/>
          <a:stretch/>
        </p:blipFill>
        <p:spPr>
          <a:xfrm>
            <a:off x="889000" y="1562075"/>
            <a:ext cx="10414000" cy="3975064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5" name="Text 2"/>
          <p:cNvSpPr/>
          <p:nvPr/>
        </p:nvSpPr>
        <p:spPr>
          <a:xfrm>
            <a:off x="812782" y="5971629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NDR Panorama and STRG_F, Sept 2024; Tor Project, “Is Tor still safe to use?”, 2024.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55</a:t>
            </a:r>
            <a:endParaRPr lang="en-US" sz="13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KAX17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2734394"/>
            <a:ext cx="2616200" cy="299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6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2017–2021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606782" y="2734394"/>
            <a:ext cx="8005609" cy="299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6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One operator; relays with no contact info, added in bulk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2782" y="3186460"/>
            <a:ext cx="2616200" cy="299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6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Scale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606782" y="3186460"/>
            <a:ext cx="8005609" cy="299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6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Up to ~900 relays at once; mostly guard and middle positions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8" name="Text 6"/>
          <p:cNvSpPr/>
          <p:nvPr/>
        </p:nvSpPr>
        <p:spPr>
          <a:xfrm>
            <a:off x="812782" y="5971629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nusenu, 2021; Tor Project relay removals, 8 Nov 2021.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56</a:t>
            </a:r>
            <a:endParaRPr lang="en-US" sz="13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KAX17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2734394"/>
            <a:ext cx="2616200" cy="299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6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2017–2021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606782" y="2734394"/>
            <a:ext cx="8005609" cy="299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6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One operator; relays with no contact info, added in bulk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12782" y="3186460"/>
            <a:ext cx="2616200" cy="299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6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Scale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606782" y="3186460"/>
            <a:ext cx="8005609" cy="299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6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Up to ~900 relays at once; mostly guard and middle positions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12782" y="3638550"/>
            <a:ext cx="2616200" cy="299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6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Reach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606782" y="3638550"/>
            <a:ext cx="8005609" cy="299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6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~16% chance to be a user’s guard, ~35% a middle hop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12782" y="4090615"/>
            <a:ext cx="2616200" cy="299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6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Risk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606782" y="4090615"/>
            <a:ext cx="8005609" cy="299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6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Position enough for correlation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12" name="Text 10"/>
          <p:cNvSpPr/>
          <p:nvPr/>
        </p:nvSpPr>
        <p:spPr>
          <a:xfrm>
            <a:off x="812782" y="5971629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nusenu, 2021; Tor Project relay removals, 8 Nov 2021.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57</a:t>
            </a:r>
            <a:endParaRPr lang="en-US" sz="13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Server-side exposure</a:t>
            </a:r>
            <a:endParaRPr lang="en-US" sz="3000" dirty="0"/>
          </a:p>
        </p:txBody>
      </p:sp>
      <p:pic>
        <p:nvPicPr>
          <p:cNvPr id="3" name="Image 0" descr="Visitors reach the server's tor process through the Tor network; the server also runs a web app, a database and other daemons, in a data centre with a public IP.">    </p:cNvPr>
          <p:cNvPicPr>
            <a:picLocks noChangeAspect="1"/>
          </p:cNvPicPr>
          <p:nvPr/>
        </p:nvPicPr>
        <p:blipFill>
          <a:blip r:embed="rId1"/>
          <a:srcRect l="0" r="0" t="-121" b="-121"/>
          <a:stretch/>
        </p:blipFill>
        <p:spPr>
          <a:xfrm>
            <a:off x="889000" y="1661195"/>
            <a:ext cx="10414000" cy="33590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58</a:t>
            </a:r>
            <a:endParaRPr lang="en-US" sz="13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Server-side exposure</a:t>
            </a:r>
            <a:endParaRPr lang="en-US" sz="3000" dirty="0"/>
          </a:p>
        </p:txBody>
      </p:sp>
      <p:pic>
        <p:nvPicPr>
          <p:cNvPr id="3" name="Image 0" descr="Leak 1: direct outbound connections that bypass Tor.">    </p:cNvPr>
          <p:cNvPicPr>
            <a:picLocks noChangeAspect="1"/>
          </p:cNvPicPr>
          <p:nvPr/>
        </p:nvPicPr>
        <p:blipFill>
          <a:blip r:embed="rId1"/>
          <a:srcRect l="0" r="0" t="-121" b="-121"/>
          <a:stretch/>
        </p:blipFill>
        <p:spPr>
          <a:xfrm>
            <a:off x="889000" y="1661195"/>
            <a:ext cx="10414000" cy="33590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60</a:t>
            </a:r>
            <a:endParaRPr lang="en-US" sz="13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Server-side exposure</a:t>
            </a:r>
            <a:endParaRPr lang="en-US" sz="3000" dirty="0"/>
          </a:p>
        </p:txBody>
      </p:sp>
      <p:pic>
        <p:nvPicPr>
          <p:cNvPr id="3" name="Image 0" descr="Leak 2: status pages, error pages, headers, logs and backups disclose information.">    </p:cNvPr>
          <p:cNvPicPr>
            <a:picLocks noChangeAspect="1"/>
          </p:cNvPicPr>
          <p:nvPr/>
        </p:nvPicPr>
        <p:blipFill>
          <a:blip r:embed="rId1"/>
          <a:srcRect l="0" r="0" t="-121" b="-121"/>
          <a:stretch/>
        </p:blipFill>
        <p:spPr>
          <a:xfrm>
            <a:off x="889000" y="1661195"/>
            <a:ext cx="10414000" cy="33590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61</a:t>
            </a:r>
            <a:endParaRPr lang="en-US" sz="13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5859" y="2689920"/>
            <a:ext cx="1220282" cy="4165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3080"/>
              </a:lnSpc>
              <a:buNone/>
            </a:pPr>
            <a:r>
              <a:rPr lang="en-US" sz="28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Part III</a:t>
            </a:r>
            <a:endParaRPr lang="en-US" sz="28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2244003" y="3385815"/>
            <a:ext cx="7703993" cy="807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6160"/>
              </a:lnSpc>
              <a:buNone/>
            </a:pPr>
            <a:r>
              <a:rPr lang="en-US" sz="56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Anonymous Payments</a:t>
            </a:r>
            <a:endParaRPr lang="en-US" sz="56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Bitcoin transaction analysis</a:t>
            </a:r>
            <a:endParaRPr lang="en-US" sz="3000" dirty="0"/>
          </a:p>
        </p:txBody>
      </p:sp>
      <p:pic>
        <p:nvPicPr>
          <p:cNvPr id="3" name="Image 0" descr="One public Bitcoin transaction with two inputs and two outputs.">    </p:cNvPr>
          <p:cNvPicPr>
            <a:picLocks noChangeAspect="1"/>
          </p:cNvPicPr>
          <p:nvPr/>
        </p:nvPicPr>
        <p:blipFill>
          <a:blip r:embed="rId1"/>
          <a:srcRect l="0" r="0" t="-102" b="-102"/>
          <a:stretch/>
        </p:blipFill>
        <p:spPr>
          <a:xfrm>
            <a:off x="854093" y="1908125"/>
            <a:ext cx="10483814" cy="328287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5" name="Text 2"/>
          <p:cNvSpPr/>
          <p:nvPr/>
        </p:nvSpPr>
        <p:spPr>
          <a:xfrm>
            <a:off x="812782" y="5971580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Meiklejohn et al., “A Fistful of Bitcoins”, IMC 2013.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63</a:t>
            </a:r>
            <a:endParaRPr lang="en-US" sz="13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Bitcoin transaction analysis</a:t>
            </a:r>
            <a:endParaRPr lang="en-US" sz="3000" dirty="0"/>
          </a:p>
        </p:txBody>
      </p:sp>
      <p:pic>
        <p:nvPicPr>
          <p:cNvPr id="3" name="Image 0" descr="Heuristic 1: inputs signed together belong to one owner.">    </p:cNvPr>
          <p:cNvPicPr>
            <a:picLocks noChangeAspect="1"/>
          </p:cNvPicPr>
          <p:nvPr/>
        </p:nvPicPr>
        <p:blipFill>
          <a:blip r:embed="rId1"/>
          <a:srcRect l="0" r="0" t="-102" b="-102"/>
          <a:stretch/>
        </p:blipFill>
        <p:spPr>
          <a:xfrm>
            <a:off x="854093" y="1908125"/>
            <a:ext cx="10483814" cy="328287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5" name="Text 2"/>
          <p:cNvSpPr/>
          <p:nvPr/>
        </p:nvSpPr>
        <p:spPr>
          <a:xfrm>
            <a:off x="812782" y="5971580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Meiklejohn et al., “A Fistful of Bitcoins”, IMC 2013.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64</a:t>
            </a:r>
            <a:endParaRPr lang="en-US" sz="13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Bitcoin transaction analysis</a:t>
            </a:r>
            <a:endParaRPr lang="en-US" sz="3000" dirty="0"/>
          </a:p>
        </p:txBody>
      </p:sp>
      <p:pic>
        <p:nvPicPr>
          <p:cNvPr id="3" name="Image 0" descr="Heuristic 2: a fresh one-time output address is likely change, so it has the same owner.">    </p:cNvPr>
          <p:cNvPicPr>
            <a:picLocks noChangeAspect="1"/>
          </p:cNvPicPr>
          <p:nvPr/>
        </p:nvPicPr>
        <p:blipFill>
          <a:blip r:embed="rId1"/>
          <a:srcRect l="0" r="0" t="-102" b="-102"/>
          <a:stretch/>
        </p:blipFill>
        <p:spPr>
          <a:xfrm>
            <a:off x="854093" y="1908125"/>
            <a:ext cx="10483814" cy="328287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5" name="Text 2"/>
          <p:cNvSpPr/>
          <p:nvPr/>
        </p:nvSpPr>
        <p:spPr>
          <a:xfrm>
            <a:off x="812782" y="5971580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Meiklejohn et al., “A Fistful of Bitcoins”, IMC 2013.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65</a:t>
            </a:r>
            <a:endParaRPr lang="en-US" sz="13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Bitcoin transaction analysis</a:t>
            </a:r>
            <a:endParaRPr lang="en-US" sz="3000" dirty="0"/>
          </a:p>
        </p:txBody>
      </p:sp>
      <p:pic>
        <p:nvPicPr>
          <p:cNvPr id="3" name="Image 0" descr="Clustered addresses form one entity, linked to a market wallet and to an exchange that holds KYC records.">    </p:cNvPr>
          <p:cNvPicPr>
            <a:picLocks noChangeAspect="1"/>
          </p:cNvPicPr>
          <p:nvPr/>
        </p:nvPicPr>
        <p:blipFill>
          <a:blip r:embed="rId1"/>
          <a:srcRect l="0" r="0" t="-102" b="-102"/>
          <a:stretch/>
        </p:blipFill>
        <p:spPr>
          <a:xfrm>
            <a:off x="854093" y="1908125"/>
            <a:ext cx="10483814" cy="328287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12782" y="591447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5" name="Text 2"/>
          <p:cNvSpPr/>
          <p:nvPr/>
        </p:nvSpPr>
        <p:spPr>
          <a:xfrm>
            <a:off x="812782" y="5971580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Meiklejohn et al., “A Fistful of Bitcoins”, IMC 2013.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66</a:t>
            </a:r>
            <a:endParaRPr lang="en-US" sz="13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Mixers and CoinJoin</a:t>
            </a:r>
            <a:endParaRPr lang="en-US" sz="3000" dirty="0"/>
          </a:p>
        </p:txBody>
      </p:sp>
      <p:pic>
        <p:nvPicPr>
          <p:cNvPr id="3" name="Image 0" descr="A custodial mixer takes coins from A, B and C and later pays out other coins; the operator knows the mapping.">    </p:cNvPr>
          <p:cNvPicPr>
            <a:picLocks noChangeAspect="1"/>
          </p:cNvPicPr>
          <p:nvPr/>
        </p:nvPicPr>
        <p:blipFill>
          <a:blip r:embed="rId1"/>
          <a:srcRect l="0" r="0" t="-93" b="-93"/>
          <a:stretch/>
        </p:blipFill>
        <p:spPr>
          <a:xfrm>
            <a:off x="1079500" y="1344414"/>
            <a:ext cx="10033000" cy="35877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12782" y="591447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5" name="Text 2"/>
          <p:cNvSpPr/>
          <p:nvPr/>
        </p:nvSpPr>
        <p:spPr>
          <a:xfrm>
            <a:off x="812782" y="5971580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US DOJ releases, 8 Nov 2024 and 19 Nov 2025.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67</a:t>
            </a:r>
            <a:endParaRPr lang="en-US" sz="13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Mixers and CoinJoin</a:t>
            </a:r>
            <a:endParaRPr lang="en-US" sz="3000" dirty="0"/>
          </a:p>
        </p:txBody>
      </p:sp>
      <p:pic>
        <p:nvPicPr>
          <p:cNvPr id="3" name="Image 0" descr="A CoinJoin transaction with equal outputs that are unlinkable and change outputs that still link.">    </p:cNvPr>
          <p:cNvPicPr>
            <a:picLocks noChangeAspect="1"/>
          </p:cNvPicPr>
          <p:nvPr/>
        </p:nvPicPr>
        <p:blipFill>
          <a:blip r:embed="rId1"/>
          <a:srcRect l="0" r="0" t="-93" b="-93"/>
          <a:stretch/>
        </p:blipFill>
        <p:spPr>
          <a:xfrm>
            <a:off x="1079500" y="1344414"/>
            <a:ext cx="10033000" cy="35877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12782" y="591447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5" name="Text 2"/>
          <p:cNvSpPr/>
          <p:nvPr/>
        </p:nvSpPr>
        <p:spPr>
          <a:xfrm>
            <a:off x="812782" y="5971580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US DOJ releases, 8 Nov 2024 and 19 Nov 2025.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68</a:t>
            </a:r>
            <a:endParaRPr lang="en-US" sz="13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Mixers and CoinJoin</a:t>
            </a:r>
            <a:endParaRPr lang="en-US" sz="3000" dirty="0"/>
          </a:p>
        </p:txBody>
      </p:sp>
      <p:pic>
        <p:nvPicPr>
          <p:cNvPr id="3" name="Image 0" descr="A custodial mixer next to a CoinJoin transaction.">    </p:cNvPr>
          <p:cNvPicPr>
            <a:picLocks noChangeAspect="1"/>
          </p:cNvPicPr>
          <p:nvPr/>
        </p:nvPicPr>
        <p:blipFill>
          <a:blip r:embed="rId1"/>
          <a:srcRect l="0" r="0" t="-93" b="-93"/>
          <a:stretch/>
        </p:blipFill>
        <p:spPr>
          <a:xfrm>
            <a:off x="1079500" y="1344414"/>
            <a:ext cx="10033000" cy="35877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12782" y="5197128"/>
            <a:ext cx="196215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Bitcoin Fog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12782" y="5525939"/>
            <a:ext cx="196215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Samourai Wallet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812782" y="591447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7" name="Text 4"/>
          <p:cNvSpPr/>
          <p:nvPr/>
        </p:nvSpPr>
        <p:spPr>
          <a:xfrm>
            <a:off x="812782" y="5971580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US DOJ releases, 8 Nov 2024 and 19 Nov 2025.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69</a:t>
            </a:r>
            <a:endParaRPr lang="en-US" sz="13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17650" y="2755850"/>
            <a:ext cx="9156700" cy="10159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3900"/>
              </a:lnSpc>
              <a:buNone/>
            </a:pPr>
            <a:r>
              <a:rPr lang="en-US" sz="30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Can we design a transaction system that hides the sender, the recipient and the amount?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70</a:t>
            </a:r>
            <a:endParaRPr lang="en-US" sz="13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Monero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71</a:t>
            </a:r>
            <a:endParaRPr lang="en-US" sz="13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Monero</a:t>
            </a:r>
            <a:endParaRPr lang="en-US" sz="3000" dirty="0"/>
          </a:p>
        </p:txBody>
      </p:sp>
      <p:pic>
        <p:nvPicPr>
          <p:cNvPr id="3" name="Image 0" descr="Ring signatures: the real output is hidden among 16.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974689" y="1360984"/>
            <a:ext cx="10242531" cy="32257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12782" y="591447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5" name="Text 2"/>
          <p:cNvSpPr/>
          <p:nvPr/>
        </p:nvSpPr>
        <p:spPr>
          <a:xfrm>
            <a:off x="812782" y="5971580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Ring size 16, Bulletproofs+: since Aug 2022 upgrade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72</a:t>
            </a:r>
            <a:endParaRPr lang="en-US" sz="13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Monero</a:t>
            </a:r>
            <a:endParaRPr lang="en-US" sz="3000" dirty="0"/>
          </a:p>
        </p:txBody>
      </p:sp>
      <p:pic>
        <p:nvPicPr>
          <p:cNvPr id="3" name="Image 0" descr="One-time addresses: every payment to the same recipient lands on a fresh key.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974689" y="1360984"/>
            <a:ext cx="10242531" cy="32257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12782" y="591447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5" name="Text 2"/>
          <p:cNvSpPr/>
          <p:nvPr/>
        </p:nvSpPr>
        <p:spPr>
          <a:xfrm>
            <a:off x="812782" y="5971580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Ring size 16, Bulletproofs+: since Aug 2022 upgrade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73</a:t>
            </a:r>
            <a:endParaRPr lang="en-US" sz="13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Monero</a:t>
            </a:r>
            <a:endParaRPr lang="en-US" sz="3000" dirty="0"/>
          </a:p>
        </p:txBody>
      </p:sp>
      <p:pic>
        <p:nvPicPr>
          <p:cNvPr id="3" name="Image 0" descr="RingCT: the amount is hidden in a commitment, with a range proof that it is valid.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974689" y="1360984"/>
            <a:ext cx="10242531" cy="322578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12782" y="591447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5" name="Text 2"/>
          <p:cNvSpPr/>
          <p:nvPr/>
        </p:nvSpPr>
        <p:spPr>
          <a:xfrm>
            <a:off x="812782" y="5971580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Ring size 16, Bulletproofs+: since Aug 2022 upgrade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74</a:t>
            </a:r>
            <a:endParaRPr lang="en-US" sz="13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On-ramps and off-ramps</a:t>
            </a:r>
            <a:endParaRPr lang="en-US" sz="3000" dirty="0"/>
          </a:p>
        </p:txBody>
      </p:sp>
      <p:pic>
        <p:nvPicPr>
          <p:cNvPr id="3" name="Image 0" descr="Buyer side: bank account, exchange with KYC, buyer's wallet, market wallet.">    </p:cNvPr>
          <p:cNvPicPr>
            <a:picLocks noChangeAspect="1"/>
          </p:cNvPicPr>
          <p:nvPr/>
        </p:nvPicPr>
        <p:blipFill>
          <a:blip r:embed="rId1"/>
          <a:srcRect l="0" r="0" t="-139" b="-139"/>
          <a:stretch/>
        </p:blipFill>
        <p:spPr>
          <a:xfrm>
            <a:off x="1400157" y="1628725"/>
            <a:ext cx="9391596" cy="39178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76</a:t>
            </a:r>
            <a:endParaRPr lang="en-US" sz="13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On-ramps and off-ramps</a:t>
            </a:r>
            <a:endParaRPr lang="en-US" sz="3000" dirty="0"/>
          </a:p>
        </p:txBody>
      </p:sp>
      <p:pic>
        <p:nvPicPr>
          <p:cNvPr id="3" name="Image 0" descr="Seller side: vendor or admin wallet, mixer or swap service, exchange with KYC, bank account.">    </p:cNvPr>
          <p:cNvPicPr>
            <a:picLocks noChangeAspect="1"/>
          </p:cNvPicPr>
          <p:nvPr/>
        </p:nvPicPr>
        <p:blipFill>
          <a:blip r:embed="rId1"/>
          <a:srcRect l="0" r="0" t="-139" b="-139"/>
          <a:stretch/>
        </p:blipFill>
        <p:spPr>
          <a:xfrm>
            <a:off x="1400157" y="1628725"/>
            <a:ext cx="9391596" cy="39178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77</a:t>
            </a:r>
            <a:endParaRPr lang="en-US" sz="13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On-ramps and off-ramps</a:t>
            </a:r>
            <a:endParaRPr lang="en-US" sz="3000" dirty="0"/>
          </a:p>
        </p:txBody>
      </p:sp>
      <p:pic>
        <p:nvPicPr>
          <p:cNvPr id="3" name="Image 0" descr="Banks and KYC exchanges at both ends are named; the wallets in the middle are pseudonymous.">    </p:cNvPr>
          <p:cNvPicPr>
            <a:picLocks noChangeAspect="1"/>
          </p:cNvPicPr>
          <p:nvPr/>
        </p:nvPicPr>
        <p:blipFill>
          <a:blip r:embed="rId1"/>
          <a:srcRect l="0" r="0" t="-139" b="-139"/>
          <a:stretch/>
        </p:blipFill>
        <p:spPr>
          <a:xfrm>
            <a:off x="1400157" y="1628725"/>
            <a:ext cx="9391596" cy="39178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78</a:t>
            </a:r>
            <a:endParaRPr lang="en-US" sz="13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73853" y="2689870"/>
            <a:ext cx="1244203" cy="4165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3080"/>
              </a:lnSpc>
              <a:buNone/>
            </a:pPr>
            <a:r>
              <a:rPr lang="en-US" sz="28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Part IV</a:t>
            </a:r>
            <a:endParaRPr lang="en-US" sz="28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3216960" y="3385790"/>
            <a:ext cx="5758079" cy="807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6160"/>
              </a:lnSpc>
              <a:buNone/>
            </a:pPr>
            <a:r>
              <a:rPr lang="en-US" sz="56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Darknet Markets</a:t>
            </a:r>
            <a:endParaRPr lang="en-US" sz="560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Market timeline, 2011–2025</a:t>
            </a:r>
            <a:endParaRPr lang="en-US" sz="3000" dirty="0"/>
          </a:p>
        </p:txBody>
      </p:sp>
      <p:pic>
        <p:nvPicPr>
          <p:cNvPr id="3" name="Image 0" descr="Timeline from 2011 to 2025 showing Silk Road, 2011 to 2013.">    </p:cNvPr>
          <p:cNvPicPr>
            <a:picLocks noChangeAspect="1"/>
          </p:cNvPicPr>
          <p:nvPr/>
        </p:nvPicPr>
        <p:blipFill>
          <a:blip r:embed="rId1"/>
          <a:srcRect l="0" r="0" t="-51" b="-51"/>
          <a:stretch/>
        </p:blipFill>
        <p:spPr>
          <a:xfrm>
            <a:off x="1381125" y="1393726"/>
            <a:ext cx="9429750" cy="438781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80</a:t>
            </a:r>
            <a:endParaRPr lang="en-US" sz="13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Market timeline, 2011–2025</a:t>
            </a:r>
            <a:endParaRPr lang="en-US" sz="3000" dirty="0"/>
          </a:p>
        </p:txBody>
      </p:sp>
      <p:pic>
        <p:nvPicPr>
          <p:cNvPr id="3" name="Image 0" descr="Eleven markets from Silk Road to Incognito, as bars across 2011 to 2025.">    </p:cNvPr>
          <p:cNvPicPr>
            <a:picLocks noChangeAspect="1"/>
          </p:cNvPicPr>
          <p:nvPr/>
        </p:nvPicPr>
        <p:blipFill>
          <a:blip r:embed="rId1"/>
          <a:srcRect l="0" r="0" t="-51" b="-51"/>
          <a:stretch/>
        </p:blipFill>
        <p:spPr>
          <a:xfrm>
            <a:off x="1381125" y="1393726"/>
            <a:ext cx="9429750" cy="438781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81</a:t>
            </a:r>
            <a:endParaRPr lang="en-US" sz="130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Market timeline, 2011–2025</a:t>
            </a:r>
            <a:endParaRPr lang="en-US" sz="3000" dirty="0"/>
          </a:p>
        </p:txBody>
      </p:sp>
      <p:pic>
        <p:nvPicPr>
          <p:cNvPr id="3" name="Image 0" descr="How each market ended. Seized: Silk Road, Silk Road 2.0, AlphaBay, Hydra, Hansa, Archetyp. Exit scams: Evolution, Incognito. Wall Street Market: exit scam, then seized. Closed by operators: Dream Market, White House Market.">    </p:cNvPr>
          <p:cNvPicPr>
            <a:picLocks noChangeAspect="1"/>
          </p:cNvPicPr>
          <p:nvPr/>
        </p:nvPicPr>
        <p:blipFill>
          <a:blip r:embed="rId1"/>
          <a:srcRect l="0" r="0" t="-51" b="-51"/>
          <a:stretch/>
        </p:blipFill>
        <p:spPr>
          <a:xfrm>
            <a:off x="1381125" y="1393726"/>
            <a:ext cx="9429750" cy="438781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82</a:t>
            </a:r>
            <a:endParaRPr lang="en-US" sz="130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Purchase flow and escrow</a:t>
            </a:r>
            <a:endParaRPr lang="en-US" sz="3000" dirty="0"/>
          </a:p>
        </p:txBody>
      </p:sp>
      <p:pic>
        <p:nvPicPr>
          <p:cNvPr id="3" name="Image 0" descr="Step 1: the buyer deposits coins to the market wallet.">    </p:cNvPr>
          <p:cNvPicPr>
            <a:picLocks noChangeAspect="1"/>
          </p:cNvPicPr>
          <p:nvPr/>
        </p:nvPicPr>
        <p:blipFill>
          <a:blip r:embed="rId1"/>
          <a:srcRect l="0" r="0" t="-59" b="-59"/>
          <a:stretch/>
        </p:blipFill>
        <p:spPr>
          <a:xfrm>
            <a:off x="914436" y="1495375"/>
            <a:ext cx="10363127" cy="41845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83</a:t>
            </a:r>
            <a:endParaRPr lang="en-US" sz="130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Purchase flow and escrow</a:t>
            </a:r>
            <a:endParaRPr lang="en-US" sz="3000" dirty="0"/>
          </a:p>
        </p:txBody>
      </p:sp>
      <p:pic>
        <p:nvPicPr>
          <p:cNvPr id="3" name="Image 0" descr="Step 2: the order and shipping address go to the vendor, PGP-encrypted to the vendor's key.">    </p:cNvPr>
          <p:cNvPicPr>
            <a:picLocks noChangeAspect="1"/>
          </p:cNvPicPr>
          <p:nvPr/>
        </p:nvPicPr>
        <p:blipFill>
          <a:blip r:embed="rId1"/>
          <a:srcRect l="0" r="0" t="-59" b="-59"/>
          <a:stretch/>
        </p:blipFill>
        <p:spPr>
          <a:xfrm>
            <a:off x="914436" y="1495375"/>
            <a:ext cx="10363127" cy="41845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84</a:t>
            </a:r>
            <a:endParaRPr lang="en-US" sz="130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Purchase flow and escrow</a:t>
            </a:r>
            <a:endParaRPr lang="en-US" sz="3000" dirty="0"/>
          </a:p>
        </p:txBody>
      </p:sp>
      <p:pic>
        <p:nvPicPr>
          <p:cNvPr id="3" name="Image 0" descr="Step 3: the market holds the coins in escrow.">    </p:cNvPr>
          <p:cNvPicPr>
            <a:picLocks noChangeAspect="1"/>
          </p:cNvPicPr>
          <p:nvPr/>
        </p:nvPicPr>
        <p:blipFill>
          <a:blip r:embed="rId1"/>
          <a:srcRect l="0" r="0" t="-59" b="-59"/>
          <a:stretch/>
        </p:blipFill>
        <p:spPr>
          <a:xfrm>
            <a:off x="914436" y="1495375"/>
            <a:ext cx="10363127" cy="41845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20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85</a:t>
            </a:r>
            <a:endParaRPr lang="en-US" sz="1300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01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Purchase flow and escrow</a:t>
            </a:r>
            <a:endParaRPr lang="en-US" sz="3000" dirty="0"/>
          </a:p>
        </p:txBody>
      </p:sp>
      <p:pic>
        <p:nvPicPr>
          <p:cNvPr id="3" name="Image 0" descr="Step 4: the vendor ships the package by post.">    </p:cNvPr>
          <p:cNvPicPr>
            <a:picLocks noChangeAspect="1"/>
          </p:cNvPicPr>
          <p:nvPr/>
        </p:nvPicPr>
        <p:blipFill>
          <a:blip r:embed="rId1"/>
          <a:srcRect l="0" r="0" t="-59" b="-59"/>
          <a:stretch/>
        </p:blipFill>
        <p:spPr>
          <a:xfrm>
            <a:off x="914436" y="1495375"/>
            <a:ext cx="10363127" cy="41845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20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86</a:t>
            </a:r>
            <a:endParaRPr lang="en-US" sz="1300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01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Purchase flow and escrow</a:t>
            </a:r>
            <a:endParaRPr lang="en-US" sz="3000" dirty="0"/>
          </a:p>
        </p:txBody>
      </p:sp>
      <p:pic>
        <p:nvPicPr>
          <p:cNvPr id="3" name="Image 0" descr="Step 5: the buyer finalizes, confirming delivery.">    </p:cNvPr>
          <p:cNvPicPr>
            <a:picLocks noChangeAspect="1"/>
          </p:cNvPicPr>
          <p:nvPr/>
        </p:nvPicPr>
        <p:blipFill>
          <a:blip r:embed="rId1"/>
          <a:srcRect l="0" r="0" t="-59" b="-59"/>
          <a:stretch/>
        </p:blipFill>
        <p:spPr>
          <a:xfrm>
            <a:off x="914436" y="1495375"/>
            <a:ext cx="10363127" cy="41845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20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87</a:t>
            </a:r>
            <a:endParaRPr lang="en-US" sz="1300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01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Purchase flow and escrow</a:t>
            </a:r>
            <a:endParaRPr lang="en-US" sz="3000" dirty="0"/>
          </a:p>
        </p:txBody>
      </p:sp>
      <p:pic>
        <p:nvPicPr>
          <p:cNvPr id="3" name="Image 0" descr="Step 6: the market releases payment to the vendor, minus commission.">    </p:cNvPr>
          <p:cNvPicPr>
            <a:picLocks noChangeAspect="1"/>
          </p:cNvPicPr>
          <p:nvPr/>
        </p:nvPicPr>
        <p:blipFill>
          <a:blip r:embed="rId1"/>
          <a:srcRect l="0" r="0" t="-59" b="-59"/>
          <a:stretch/>
        </p:blipFill>
        <p:spPr>
          <a:xfrm>
            <a:off x="914436" y="1495375"/>
            <a:ext cx="10363127" cy="41845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20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88</a:t>
            </a:r>
            <a:endParaRPr lang="en-US" sz="1300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01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Purchase flow and escrow</a:t>
            </a:r>
            <a:endParaRPr lang="en-US" sz="3000" dirty="0"/>
          </a:p>
        </p:txBody>
      </p:sp>
      <p:pic>
        <p:nvPicPr>
          <p:cNvPr id="3" name="Image 0" descr="Variants: disputes decided by a moderator, finalize early, and 2-of-3 multisig.">    </p:cNvPr>
          <p:cNvPicPr>
            <a:picLocks noChangeAspect="1"/>
          </p:cNvPicPr>
          <p:nvPr/>
        </p:nvPicPr>
        <p:blipFill>
          <a:blip r:embed="rId1"/>
          <a:srcRect l="0" r="0" t="-59" b="-59"/>
          <a:stretch/>
        </p:blipFill>
        <p:spPr>
          <a:xfrm>
            <a:off x="914436" y="1495375"/>
            <a:ext cx="10363127" cy="41845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20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89</a:t>
            </a:r>
            <a:endParaRPr lang="en-US" sz="1300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01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Market infrastructure</a:t>
            </a:r>
            <a:endParaRPr lang="en-US" sz="3000" dirty="0"/>
          </a:p>
        </p:txBody>
      </p:sp>
      <p:pic>
        <p:nvPicPr>
          <p:cNvPr id="3" name="Image 0" descr="Service row: Tor Browser visitors, onion front ends, app and database, wallet nodes.">    </p:cNvPr>
          <p:cNvPicPr>
            <a:picLocks noChangeAspect="1"/>
          </p:cNvPicPr>
          <p:nvPr/>
        </p:nvPicPr>
        <p:blipFill>
          <a:blip r:embed="rId1"/>
          <a:srcRect l="-3" r="-3" t="0" b="0"/>
          <a:stretch/>
        </p:blipFill>
        <p:spPr>
          <a:xfrm>
            <a:off x="850936" y="1416000"/>
            <a:ext cx="10490127" cy="434334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20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90</a:t>
            </a:r>
            <a:endParaRPr lang="en-US" sz="1300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01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Market infrastructure</a:t>
            </a:r>
            <a:endParaRPr lang="en-US" sz="3000" dirty="0"/>
          </a:p>
        </p:txBody>
      </p:sp>
      <p:pic>
        <p:nvPicPr>
          <p:cNvPr id="3" name="Image 0" descr="Administrative access row: admin's machine, VPN or Tor, SSH and admin panel, and a dev or staging server.">    </p:cNvPr>
          <p:cNvPicPr>
            <a:picLocks noChangeAspect="1"/>
          </p:cNvPicPr>
          <p:nvPr/>
        </p:nvPicPr>
        <p:blipFill>
          <a:blip r:embed="rId1"/>
          <a:srcRect l="-3" r="-3" t="0" b="0"/>
          <a:stretch/>
        </p:blipFill>
        <p:spPr>
          <a:xfrm>
            <a:off x="850936" y="1416000"/>
            <a:ext cx="10490127" cy="434334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20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91</a:t>
            </a:r>
            <a:endParaRPr lang="en-US" sz="1300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01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Market infrastructure</a:t>
            </a:r>
            <a:endParaRPr lang="en-US" sz="3000" dirty="0"/>
          </a:p>
        </p:txBody>
      </p:sp>
      <p:pic>
        <p:nvPicPr>
          <p:cNvPr id="3" name="Image 0" descr="Records and accounts row: hosting accounts and payments, domains and mail, logs and backups, exchange accounts.">    </p:cNvPr>
          <p:cNvPicPr>
            <a:picLocks noChangeAspect="1"/>
          </p:cNvPicPr>
          <p:nvPr/>
        </p:nvPicPr>
        <p:blipFill>
          <a:blip r:embed="rId1"/>
          <a:srcRect l="-3" r="-3" t="0" b="0"/>
          <a:stretch/>
        </p:blipFill>
        <p:spPr>
          <a:xfrm>
            <a:off x="850936" y="1416000"/>
            <a:ext cx="10490127" cy="434334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20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92</a:t>
            </a:r>
            <a:endParaRPr lang="en-US" sz="1300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01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Market infrastructure</a:t>
            </a:r>
            <a:endParaRPr lang="en-US" sz="3000" dirty="0"/>
          </a:p>
        </p:txBody>
      </p:sp>
      <p:pic>
        <p:nvPicPr>
          <p:cNvPr id="3" name="Image 0" descr="Tags mark where each case broke: Hansa, Incognito, Wall Street Market, Silk Road, Bitcoin Fog, AlphaBay.">    </p:cNvPr>
          <p:cNvPicPr>
            <a:picLocks noChangeAspect="1"/>
          </p:cNvPicPr>
          <p:nvPr/>
        </p:nvPicPr>
        <p:blipFill>
          <a:blip r:embed="rId1"/>
          <a:srcRect l="-3" r="-3" t="0" b="0"/>
          <a:stretch/>
        </p:blipFill>
        <p:spPr>
          <a:xfrm>
            <a:off x="850936" y="1416000"/>
            <a:ext cx="10490127" cy="434334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4287" y="6220520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93</a:t>
            </a:r>
            <a:endParaRPr lang="en-US" sz="1300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548754" y="2689870"/>
            <a:ext cx="1094401" cy="4165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3080"/>
              </a:lnSpc>
              <a:buNone/>
            </a:pPr>
            <a:r>
              <a:rPr lang="en-US" sz="28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Part V</a:t>
            </a:r>
            <a:endParaRPr lang="en-US" sz="28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3903410" y="3385790"/>
            <a:ext cx="4385180" cy="8076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6160"/>
              </a:lnSpc>
              <a:buNone/>
            </a:pPr>
            <a:r>
              <a:rPr lang="en-US" sz="56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Case Studies</a:t>
            </a:r>
            <a:endParaRPr lang="en-US" sz="5600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01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Silk Road, 2013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01"/>
            <a:ext cx="2713218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Admin access through a VPN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7272103" y="1142901"/>
            <a:ext cx="4107115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Life sentence, 2015; pardoned, January 2025</a:t>
            </a:r>
            <a:endParaRPr lang="en-US" sz="1500" dirty="0"/>
          </a:p>
        </p:txBody>
      </p:sp>
      <p:pic>
        <p:nvPicPr>
          <p:cNvPr id="5" name="Image 0" descr="Admin path: a leased VPN server was the only IP allowed admin access to the Silk Road server in Iceland.">    </p:cNvPr>
          <p:cNvPicPr>
            <a:picLocks noChangeAspect="1"/>
          </p:cNvPicPr>
          <p:nvPr/>
        </p:nvPicPr>
        <p:blipFill>
          <a:blip r:embed="rId1"/>
          <a:srcRect l="-103" r="-103" t="0" b="0"/>
          <a:stretch/>
        </p:blipFill>
        <p:spPr>
          <a:xfrm>
            <a:off x="838218" y="1714500"/>
            <a:ext cx="10515564" cy="398137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12782" y="591447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7" name="Text 4"/>
          <p:cNvSpPr/>
          <p:nvPr/>
        </p:nvSpPr>
        <p:spPr>
          <a:xfrm>
            <a:off x="812782" y="5971580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US v. Ulbricht, criminal complaint, S.D.N.Y., Sept 2013, ¶¶ 34–43.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54287" y="6220520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95</a:t>
            </a:r>
            <a:endParaRPr lang="en-US" sz="1300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01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Silk Road, 2013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01"/>
            <a:ext cx="2287732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 VPN login from a café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7272103" y="1142901"/>
            <a:ext cx="4107115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Life sentence, 2015; pardoned, January 2025</a:t>
            </a:r>
            <a:endParaRPr lang="en-US" sz="1500" dirty="0"/>
          </a:p>
        </p:txBody>
      </p:sp>
      <p:pic>
        <p:nvPicPr>
          <p:cNvPr id="5" name="Image 0" descr="The VPN provider's last login record came from an internet café on Laguna Street, less than 500 feet from a friend's address used by his Gmail account.">    </p:cNvPr>
          <p:cNvPicPr>
            <a:picLocks noChangeAspect="1"/>
          </p:cNvPicPr>
          <p:nvPr/>
        </p:nvPicPr>
        <p:blipFill>
          <a:blip r:embed="rId1"/>
          <a:srcRect l="-103" r="-103" t="0" b="0"/>
          <a:stretch/>
        </p:blipFill>
        <p:spPr>
          <a:xfrm>
            <a:off x="838218" y="1714500"/>
            <a:ext cx="10515564" cy="398137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12782" y="591447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7" name="Text 4"/>
          <p:cNvSpPr/>
          <p:nvPr/>
        </p:nvSpPr>
        <p:spPr>
          <a:xfrm>
            <a:off x="812782" y="5971580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US v. Ulbricht, criminal complaint, S.D.N.Y., Sept 2013, ¶¶ 34–43.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54287" y="6220520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96</a:t>
            </a:r>
            <a:endParaRPr lang="en-US" sz="1300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01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Silk Road, 2013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01"/>
            <a:ext cx="2088573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 reused forum handle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7272103" y="1142901"/>
            <a:ext cx="4107115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Life sentence, 2015; pardoned, January 2025</a:t>
            </a:r>
            <a:endParaRPr lang="en-US" sz="1500" dirty="0"/>
          </a:p>
        </p:txBody>
      </p:sp>
      <p:pic>
        <p:nvPicPr>
          <p:cNvPr id="5" name="Image 0" descr="Identity timeline, 2011: altoid announces Silk Road, then asks for an IT pro with replies to rossulbricht at gmail.">    </p:cNvPr>
          <p:cNvPicPr>
            <a:picLocks noChangeAspect="1"/>
          </p:cNvPicPr>
          <p:nvPr/>
        </p:nvPicPr>
        <p:blipFill>
          <a:blip r:embed="rId1"/>
          <a:srcRect l="-103" r="-103" t="0" b="0"/>
          <a:stretch/>
        </p:blipFill>
        <p:spPr>
          <a:xfrm>
            <a:off x="838218" y="1714500"/>
            <a:ext cx="10515564" cy="398137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12782" y="591447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7" name="Text 4"/>
          <p:cNvSpPr/>
          <p:nvPr/>
        </p:nvSpPr>
        <p:spPr>
          <a:xfrm>
            <a:off x="812782" y="5971580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US v. Ulbricht, criminal complaint, S.D.N.Y., Sept 2013, ¶¶ 34–43.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54287" y="6220520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97</a:t>
            </a:r>
            <a:endParaRPr lang="en-US" sz="1300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01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Silk Road, 2013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01"/>
            <a:ext cx="3117381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 coding question under his name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7272103" y="1142901"/>
            <a:ext cx="4107115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Life sentence, 2015; pardoned, January 2025</a:t>
            </a:r>
            <a:endParaRPr lang="en-US" sz="1500" dirty="0"/>
          </a:p>
        </p:txBody>
      </p:sp>
      <p:pic>
        <p:nvPicPr>
          <p:cNvPr id="5" name="Image 0" descr="March 2012: a Stack Overflow post as Ross Ulbricht about PHP curl and a Tor hidden service, renamed frosty within a minute.">    </p:cNvPr>
          <p:cNvPicPr>
            <a:picLocks noChangeAspect="1"/>
          </p:cNvPicPr>
          <p:nvPr/>
        </p:nvPicPr>
        <p:blipFill>
          <a:blip r:embed="rId1"/>
          <a:srcRect l="-103" r="-103" t="0" b="0"/>
          <a:stretch/>
        </p:blipFill>
        <p:spPr>
          <a:xfrm>
            <a:off x="838218" y="1714500"/>
            <a:ext cx="10515564" cy="398137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12782" y="591447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7" name="Text 4"/>
          <p:cNvSpPr/>
          <p:nvPr/>
        </p:nvSpPr>
        <p:spPr>
          <a:xfrm>
            <a:off x="812782" y="5971580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US v. Ulbricht, criminal complaint, S.D.N.Y., Sept 2013, ¶¶ 34–43.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54287" y="6220520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98</a:t>
            </a:r>
            <a:endParaRPr lang="en-US" sz="1300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01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Silk Road, 2013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01"/>
            <a:ext cx="2361334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Where the two trails meet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7272103" y="1142901"/>
            <a:ext cx="4107115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Life sentence, 2015; pardoned, January 2025</a:t>
            </a:r>
            <a:endParaRPr lang="en-US" sz="1500" dirty="0"/>
          </a:p>
        </p:txBody>
      </p:sp>
      <p:pic>
        <p:nvPicPr>
          <p:cNvPr id="5" name="Image 0" descr="Admin access path and the online-identity timeline; the final node is the seized server's SSH key, frosty@frosty.">    </p:cNvPr>
          <p:cNvPicPr>
            <a:picLocks noChangeAspect="1"/>
          </p:cNvPicPr>
          <p:nvPr/>
        </p:nvPicPr>
        <p:blipFill>
          <a:blip r:embed="rId1"/>
          <a:srcRect l="-103" r="-103" t="0" b="0"/>
          <a:stretch/>
        </p:blipFill>
        <p:spPr>
          <a:xfrm>
            <a:off x="838218" y="1714500"/>
            <a:ext cx="10515564" cy="3981378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12782" y="591447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7" name="Text 4"/>
          <p:cNvSpPr/>
          <p:nvPr/>
        </p:nvSpPr>
        <p:spPr>
          <a:xfrm>
            <a:off x="812782" y="5971580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US v. Ulbricht, criminal complaint, S.D.N.Y., Sept 2013, ¶¶ 34–43.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54287" y="6220520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99</a:t>
            </a:r>
            <a:endParaRPr lang="en-US" sz="1300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01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AlphaBay, 2017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01"/>
            <a:ext cx="3707281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Personal email in system-generated mail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650955" y="1142901"/>
            <a:ext cx="2728263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Died in custody, 12 July 2017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812782" y="1644501"/>
            <a:ext cx="287782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Mail headers, 2014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809910" y="1644501"/>
            <a:ext cx="7796387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Pimp_Alex_91@hotmail.com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12782" y="591447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8" name="Text 6"/>
          <p:cNvSpPr/>
          <p:nvPr/>
        </p:nvSpPr>
        <p:spPr>
          <a:xfrm>
            <a:off x="812782" y="5971580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US v. Cazes, civil forfeiture complaint, E.D. Cal., Jul 2017, as reported; DOJ, 20 Jul 2017.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54287" y="6220520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100</a:t>
            </a:r>
            <a:endParaRPr lang="en-US" sz="1300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01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AlphaBay, 2017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01"/>
            <a:ext cx="3707281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Personal email in system-generated mail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650955" y="1142901"/>
            <a:ext cx="2728263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Died in custody, 12 July 2017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812782" y="1644501"/>
            <a:ext cx="287782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Mail headers, 2014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809910" y="1644501"/>
            <a:ext cx="7796387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Pimp_Alex_91@hotmail.com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12782" y="2011412"/>
            <a:ext cx="287782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Handle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809910" y="2011412"/>
            <a:ext cx="7796387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“Alpha02”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12782" y="591447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10" name="Text 8"/>
          <p:cNvSpPr/>
          <p:nvPr/>
        </p:nvSpPr>
        <p:spPr>
          <a:xfrm>
            <a:off x="812782" y="5971580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US v. Cazes, civil forfeiture complaint, E.D. Cal., Jul 2017, as reported; DOJ, 20 Jul 2017.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287" y="6220520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101</a:t>
            </a:r>
            <a:endParaRPr lang="en-US" sz="1300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01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AlphaBay, 2017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01"/>
            <a:ext cx="3707281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Personal email in system-generated mail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650955" y="1142901"/>
            <a:ext cx="2728263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Died in custody, 12 July 2017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812782" y="1644501"/>
            <a:ext cx="287782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Mail headers, 2014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809910" y="1644501"/>
            <a:ext cx="7796387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Pimp_Alex_91@hotmail.com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12782" y="2011412"/>
            <a:ext cx="287782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Handle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809910" y="2011412"/>
            <a:ext cx="7796387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“Alpha02”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12782" y="2378323"/>
            <a:ext cx="287782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Identity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809910" y="2378323"/>
            <a:ext cx="7796387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EBX Technologies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12782" y="591447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12" name="Text 10"/>
          <p:cNvSpPr/>
          <p:nvPr/>
        </p:nvSpPr>
        <p:spPr>
          <a:xfrm>
            <a:off x="812782" y="5971580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US v. Cazes, civil forfeiture complaint, E.D. Cal., Jul 2017, as reported; DOJ, 20 Jul 2017.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54287" y="6220520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102</a:t>
            </a:r>
            <a:endParaRPr lang="en-US" sz="1300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01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AlphaBay, 2017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01"/>
            <a:ext cx="3707281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Personal email in system-generated mail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650955" y="1142901"/>
            <a:ext cx="2728263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Died in custody, 12 July 2017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812782" y="1644501"/>
            <a:ext cx="287782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Mail headers, 2014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809910" y="1644501"/>
            <a:ext cx="7796387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Pimp_Alex_91@hotmail.com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12782" y="2011412"/>
            <a:ext cx="287782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Handle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809910" y="2011412"/>
            <a:ext cx="7796387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“Alpha02”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12782" y="2378323"/>
            <a:ext cx="287782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Identity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809910" y="2378323"/>
            <a:ext cx="7796387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EBX Technologies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12782" y="2745284"/>
            <a:ext cx="287782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Arrest, 5 July 2017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809910" y="2745284"/>
            <a:ext cx="7796387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Bangkok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12782" y="591447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14" name="Text 12"/>
          <p:cNvSpPr/>
          <p:nvPr/>
        </p:nvSpPr>
        <p:spPr>
          <a:xfrm>
            <a:off x="812782" y="5971580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US v. Cazes, civil forfeiture complaint, E.D. Cal., Jul 2017, as reported; DOJ, 20 Jul 2017.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54287" y="6220520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103</a:t>
            </a:r>
            <a:endParaRPr lang="en-US" sz="1300"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01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Hansa, 2017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01"/>
            <a:ext cx="1415545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Police takeover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7413354" y="1142901"/>
            <a:ext cx="3965864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Admins arrested in Germany, 20 June 2017</a:t>
            </a:r>
            <a:endParaRPr lang="en-US" sz="1500" dirty="0"/>
          </a:p>
        </p:txBody>
      </p:sp>
      <p:pic>
        <p:nvPicPr>
          <p:cNvPr id="5" name="Image 0" descr="2016: a reported Hansa dev server leads police to German servers holding the admins’ IRC logs.">    </p:cNvPr>
          <p:cNvPicPr>
            <a:picLocks noChangeAspect="1"/>
          </p:cNvPicPr>
          <p:nvPr/>
        </p:nvPicPr>
        <p:blipFill>
          <a:blip r:embed="rId1"/>
          <a:srcRect l="0" r="0" t="-3" b="-3"/>
          <a:stretch/>
        </p:blipFill>
        <p:spPr>
          <a:xfrm>
            <a:off x="815939" y="1946920"/>
            <a:ext cx="10560031" cy="3073346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12782" y="591447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7" name="Text 4"/>
          <p:cNvSpPr/>
          <p:nvPr/>
        </p:nvSpPr>
        <p:spPr>
          <a:xfrm>
            <a:off x="812782" y="5971580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Dutch National Police and Europol, 20 Jul 2017; Wired, “Operation Bayonet”, Mar 2018.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54287" y="6220520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104</a:t>
            </a:r>
            <a:endParaRPr lang="en-US" sz="1300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Hansa, 2017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50"/>
            <a:ext cx="1415545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Police takeover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7413354" y="1142950"/>
            <a:ext cx="3965864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Admins arrested in Germany, 20 June 2017</a:t>
            </a:r>
            <a:endParaRPr lang="en-US" sz="1500" dirty="0"/>
          </a:p>
        </p:txBody>
      </p:sp>
      <p:pic>
        <p:nvPicPr>
          <p:cNvPr id="5" name="Image 0" descr="April 2017: bitcoin tracing finds the new host in Lithuania.">    </p:cNvPr>
          <p:cNvPicPr>
            <a:picLocks noChangeAspect="1"/>
          </p:cNvPicPr>
          <p:nvPr/>
        </p:nvPicPr>
        <p:blipFill>
          <a:blip r:embed="rId1"/>
          <a:srcRect l="0" r="0" t="-3" b="-3"/>
          <a:stretch/>
        </p:blipFill>
        <p:spPr>
          <a:xfrm>
            <a:off x="815939" y="1946970"/>
            <a:ext cx="10560031" cy="3073346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7" name="Text 4"/>
          <p:cNvSpPr/>
          <p:nvPr/>
        </p:nvSpPr>
        <p:spPr>
          <a:xfrm>
            <a:off x="812782" y="5971629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Dutch National Police and Europol, 20 Jul 2017; Wired, “Operation Bayonet”, Mar 2018.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105</a:t>
            </a:r>
            <a:endParaRPr lang="en-US" sz="1300"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Hansa, 2017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50"/>
            <a:ext cx="1415545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Police takeover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7413354" y="1142950"/>
            <a:ext cx="3965864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Admins arrested in Germany, 20 June 2017</a:t>
            </a:r>
            <a:endParaRPr lang="en-US" sz="1500" dirty="0"/>
          </a:p>
        </p:txBody>
      </p:sp>
      <p:pic>
        <p:nvPicPr>
          <p:cNvPr id="5" name="Image 0" descr="20 June 2017: admins arrested in Germany and police take over the servers.">    </p:cNvPr>
          <p:cNvPicPr>
            <a:picLocks noChangeAspect="1"/>
          </p:cNvPicPr>
          <p:nvPr/>
        </p:nvPicPr>
        <p:blipFill>
          <a:blip r:embed="rId1"/>
          <a:srcRect l="0" r="0" t="-3" b="-3"/>
          <a:stretch/>
        </p:blipFill>
        <p:spPr>
          <a:xfrm>
            <a:off x="815939" y="1946970"/>
            <a:ext cx="10560031" cy="3073346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7" name="Text 4"/>
          <p:cNvSpPr/>
          <p:nvPr/>
        </p:nvSpPr>
        <p:spPr>
          <a:xfrm>
            <a:off x="812782" y="5971629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Dutch National Police and Europol, 20 Jul 2017; Wired, “Operation Bayonet”, Mar 2018.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106</a:t>
            </a:r>
            <a:endParaRPr lang="en-US" sz="1300"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Hansa, 2017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50"/>
            <a:ext cx="1415545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Police takeover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7413354" y="1142950"/>
            <a:ext cx="3965864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Admins arrested in Germany, 20 June 2017</a:t>
            </a:r>
            <a:endParaRPr lang="en-US" sz="1500" dirty="0"/>
          </a:p>
        </p:txBody>
      </p:sp>
      <p:pic>
        <p:nvPicPr>
          <p:cNvPr id="5" name="Image 0" descr="4 July 2017: AlphaBay is seized and its users move to Hansa.">    </p:cNvPr>
          <p:cNvPicPr>
            <a:picLocks noChangeAspect="1"/>
          </p:cNvPicPr>
          <p:nvPr/>
        </p:nvPicPr>
        <p:blipFill>
          <a:blip r:embed="rId1"/>
          <a:srcRect l="0" r="0" t="-3" b="-3"/>
          <a:stretch/>
        </p:blipFill>
        <p:spPr>
          <a:xfrm>
            <a:off x="815939" y="1946970"/>
            <a:ext cx="10560031" cy="3073346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7" name="Text 4"/>
          <p:cNvSpPr/>
          <p:nvPr/>
        </p:nvSpPr>
        <p:spPr>
          <a:xfrm>
            <a:off x="812782" y="5971629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Dutch National Police and Europol, 20 Jul 2017; Wired, “Operation Bayonet”, Mar 2018.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107</a:t>
            </a:r>
            <a:endParaRPr lang="en-US" sz="1300" dirty="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Hansa, 2017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50"/>
            <a:ext cx="1415545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Police takeover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7413354" y="1142950"/>
            <a:ext cx="3965864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Admins arrested in Germany, 20 June 2017</a:t>
            </a:r>
            <a:endParaRPr lang="en-US" sz="1500" dirty="0"/>
          </a:p>
        </p:txBody>
      </p:sp>
      <p:pic>
        <p:nvPicPr>
          <p:cNvPr id="5" name="Image 0" descr="20 July 2017: Hansa shut down; for one month it was run by Dutch police, with tens of thousands of transactions.">    </p:cNvPr>
          <p:cNvPicPr>
            <a:picLocks noChangeAspect="1"/>
          </p:cNvPicPr>
          <p:nvPr/>
        </p:nvPicPr>
        <p:blipFill>
          <a:blip r:embed="rId1"/>
          <a:srcRect l="0" r="0" t="-3" b="-3"/>
          <a:stretch/>
        </p:blipFill>
        <p:spPr>
          <a:xfrm>
            <a:off x="815939" y="1946970"/>
            <a:ext cx="10560031" cy="307334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403023" y="5223421"/>
            <a:ext cx="5385955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20 June – 20 July 2017: site operated by Dutch National Police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8" name="Text 5"/>
          <p:cNvSpPr/>
          <p:nvPr/>
        </p:nvSpPr>
        <p:spPr>
          <a:xfrm>
            <a:off x="812782" y="5971629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Dutch National Police and Europol, 20 Jul 2017; Wired, “Operation Bayonet”, Mar 2018.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108</a:t>
            </a:r>
            <a:endParaRPr lang="en-US" sz="1300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Hansa, 2017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50"/>
            <a:ext cx="2685292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Changes under police control</a:t>
            </a:r>
            <a:endParaRPr lang="en-US" sz="1500" dirty="0"/>
          </a:p>
        </p:txBody>
      </p:sp>
      <p:pic>
        <p:nvPicPr>
          <p:cNvPr id="4" name="Image 0" descr="Photo upload before the takeover: a photo with GPS and camera data has its metadata stripped, then goes into the listing.">    </p:cNvPr>
          <p:cNvPicPr>
            <a:picLocks noChangeAspect="1"/>
          </p:cNvPicPr>
          <p:nvPr/>
        </p:nvPicPr>
        <p:blipFill>
          <a:blip r:embed="rId1"/>
          <a:srcRect l="0" r="0" t="-164" b="-164"/>
          <a:stretch/>
        </p:blipFill>
        <p:spPr>
          <a:xfrm>
            <a:off x="866811" y="1644551"/>
            <a:ext cx="10458377" cy="2546314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Text 3"/>
          <p:cNvSpPr/>
          <p:nvPr/>
        </p:nvSpPr>
        <p:spPr>
          <a:xfrm>
            <a:off x="812782" y="5971629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Dutch National Police and Europol, 20 Jul 2017; Wired, “Operation Bayonet”, Mar 2018.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109</a:t>
            </a:r>
            <a:endParaRPr lang="en-US" sz="1300" dirty="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Hansa, 2017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50"/>
            <a:ext cx="2685292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Changes under police control</a:t>
            </a:r>
            <a:endParaRPr lang="en-US" sz="1500" dirty="0"/>
          </a:p>
        </p:txBody>
      </p:sp>
      <p:pic>
        <p:nvPicPr>
          <p:cNvPr id="4" name="Image 0" descr="Photo upload before and after the takeover: before, metadata was stripped; after, the server saved the metadata, then stripped it.">    </p:cNvPr>
          <p:cNvPicPr>
            <a:picLocks noChangeAspect="1"/>
          </p:cNvPicPr>
          <p:nvPr/>
        </p:nvPicPr>
        <p:blipFill>
          <a:blip r:embed="rId1"/>
          <a:srcRect l="0" r="0" t="-164" b="-164"/>
          <a:stretch/>
        </p:blipFill>
        <p:spPr>
          <a:xfrm>
            <a:off x="866811" y="1644551"/>
            <a:ext cx="10458377" cy="254631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782" y="4444851"/>
            <a:ext cx="261620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Photos wiped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7" name="Text 4"/>
          <p:cNvSpPr/>
          <p:nvPr/>
        </p:nvSpPr>
        <p:spPr>
          <a:xfrm>
            <a:off x="812782" y="5971629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Dutch National Police and Europol, 20 Jul 2017; Wired, “Operation Bayonet”, Mar 2018.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110</a:t>
            </a:r>
            <a:endParaRPr lang="en-US" sz="1300"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Hansa, 2017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50"/>
            <a:ext cx="2685292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Changes under police control</a:t>
            </a:r>
            <a:endParaRPr lang="en-US" sz="1500" dirty="0"/>
          </a:p>
        </p:txBody>
      </p:sp>
      <p:pic>
        <p:nvPicPr>
          <p:cNvPr id="4" name="Image 0" descr="Photo uploads before and after the takeover, and “encrypt for me” messages before it: the server encrypted the buyer’s plaintext address to the vendor’s key and stored the ciphertext.">    </p:cNvPr>
          <p:cNvPicPr>
            <a:picLocks noChangeAspect="1"/>
          </p:cNvPicPr>
          <p:nvPr/>
        </p:nvPicPr>
        <p:blipFill>
          <a:blip r:embed="rId1"/>
          <a:srcRect l="0" r="0" t="-164" b="-164"/>
          <a:stretch/>
        </p:blipFill>
        <p:spPr>
          <a:xfrm>
            <a:off x="866811" y="1644551"/>
            <a:ext cx="10458377" cy="254631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782" y="4444851"/>
            <a:ext cx="261620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Photos wiped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7" name="Text 4"/>
          <p:cNvSpPr/>
          <p:nvPr/>
        </p:nvSpPr>
        <p:spPr>
          <a:xfrm>
            <a:off x="812782" y="5971629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Dutch National Police and Europol, 20 Jul 2017; Wired, “Operation Bayonet”, Mar 2018.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111</a:t>
            </a:r>
            <a:endParaRPr lang="en-US" sz="1300" dirty="0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Hansa, 2017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50"/>
            <a:ext cx="2685292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Changes under police control</a:t>
            </a:r>
            <a:endParaRPr lang="en-US" sz="1500" dirty="0"/>
          </a:p>
        </p:txBody>
      </p:sp>
      <p:pic>
        <p:nvPicPr>
          <p:cNvPr id="4" name="Image 0" descr="Before and after the takeover. Photo uploads: metadata was stripped; afterwards it was saved, then stripped. “Encrypt for me” messages: the server encrypted the buyer’s address; afterwards it saved a plaintext copy first.">    </p:cNvPr>
          <p:cNvPicPr>
            <a:picLocks noChangeAspect="1"/>
          </p:cNvPicPr>
          <p:nvPr/>
        </p:nvPicPr>
        <p:blipFill>
          <a:blip r:embed="rId1"/>
          <a:srcRect l="0" r="0" t="-164" b="-164"/>
          <a:stretch/>
        </p:blipFill>
        <p:spPr>
          <a:xfrm>
            <a:off x="866811" y="1644551"/>
            <a:ext cx="10458377" cy="254631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782" y="4444851"/>
            <a:ext cx="261620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Photos wiped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7" name="Text 4"/>
          <p:cNvSpPr/>
          <p:nvPr/>
        </p:nvSpPr>
        <p:spPr>
          <a:xfrm>
            <a:off x="812782" y="5971629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Dutch National Police and Europol, 20 Jul 2017; Wired, “Operation Bayonet”, Mar 2018.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112</a:t>
            </a:r>
            <a:endParaRPr lang="en-US" sz="1300" dirty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Hansa, 2017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50"/>
            <a:ext cx="2685292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Changes under police control</a:t>
            </a:r>
            <a:endParaRPr lang="en-US" sz="1500" dirty="0"/>
          </a:p>
        </p:txBody>
      </p:sp>
      <p:pic>
        <p:nvPicPr>
          <p:cNvPr id="4" name="Image 0" descr="Before and after the takeover. Photo uploads: metadata was stripped; afterwards it was saved, then stripped. “Encrypt for me” messages: the server encrypted the buyer’s address; afterwards it saved a plaintext copy first.">    </p:cNvPr>
          <p:cNvPicPr>
            <a:picLocks noChangeAspect="1"/>
          </p:cNvPicPr>
          <p:nvPr/>
        </p:nvPicPr>
        <p:blipFill>
          <a:blip r:embed="rId1"/>
          <a:srcRect l="0" r="0" t="-164" b="-164"/>
          <a:stretch/>
        </p:blipFill>
        <p:spPr>
          <a:xfrm>
            <a:off x="866811" y="1644551"/>
            <a:ext cx="10458377" cy="254631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2782" y="4444851"/>
            <a:ext cx="261620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Photos wiped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812782" y="4773613"/>
            <a:ext cx="261620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Passwords logged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812782" y="5102374"/>
            <a:ext cx="261620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Beacon file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12782" y="5431185"/>
            <a:ext cx="2616200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~10,000 addresses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10" name="Text 7"/>
          <p:cNvSpPr/>
          <p:nvPr/>
        </p:nvSpPr>
        <p:spPr>
          <a:xfrm>
            <a:off x="812782" y="5971629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Dutch National Police and Europol, 20 Jul 2017; Wired, “Operation Bayonet”, Mar 2018.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113</a:t>
            </a:r>
            <a:endParaRPr lang="en-US" sz="1300" dirty="0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Wall Street Market, 2019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50"/>
            <a:ext cx="2609309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VPN failure, admin’s real IP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204578" y="1142950"/>
            <a:ext cx="3174639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Admins arrested 23–24 April 2019</a:t>
            </a:r>
            <a:endParaRPr lang="en-US" sz="1500" dirty="0"/>
          </a:p>
        </p:txBody>
      </p:sp>
      <p:pic>
        <p:nvPicPr>
          <p:cNvPr id="5" name="Image 0" descr="Normally the admin’s laptop, on a mobile broadband stick, reaches the WSM servers through VPN provider 1, and the servers log the VPN’s IP.">    </p:cNvPr>
          <p:cNvPicPr>
            <a:picLocks noChangeAspect="1"/>
          </p:cNvPicPr>
          <p:nvPr/>
        </p:nvPicPr>
        <p:blipFill>
          <a:blip r:embed="rId1"/>
          <a:srcRect l="-23" r="-23" t="0" b="0"/>
          <a:stretch/>
        </p:blipFill>
        <p:spPr>
          <a:xfrm>
            <a:off x="1101689" y="1847850"/>
            <a:ext cx="9988531" cy="371475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7" name="Text 4"/>
          <p:cNvSpPr/>
          <p:nvPr/>
        </p:nvSpPr>
        <p:spPr>
          <a:xfrm>
            <a:off x="812782" y="5971629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US v. Lousee, Kalla &amp; Frost, complaint, C.D. Cal., May 2019, ¶¶ 23–25; DOJ, 3 May 2019.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114</a:t>
            </a:r>
            <a:endParaRPr lang="en-US" sz="1300" dirty="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Wall Street Market, 2019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50"/>
            <a:ext cx="2609309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VPN failure, admin’s real IP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204578" y="1142950"/>
            <a:ext cx="3174639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Admins arrested 23–24 April 2019</a:t>
            </a:r>
            <a:endParaRPr lang="en-US" sz="1500" dirty="0"/>
          </a:p>
        </p:txBody>
      </p:sp>
      <p:pic>
        <p:nvPicPr>
          <p:cNvPr id="5" name="Image 0" descr="Normally the admin’s laptop reaches the WSM servers through VPN provider 1. When the VPN connection dropped, the laptop kept working, connected directly, and the servers logged its real IP.">    </p:cNvPr>
          <p:cNvPicPr>
            <a:picLocks noChangeAspect="1"/>
          </p:cNvPicPr>
          <p:nvPr/>
        </p:nvPicPr>
        <p:blipFill>
          <a:blip r:embed="rId1"/>
          <a:srcRect l="-23" r="-23" t="0" b="0"/>
          <a:stretch/>
        </p:blipFill>
        <p:spPr>
          <a:xfrm>
            <a:off x="1101689" y="1847850"/>
            <a:ext cx="9988531" cy="371475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7" name="Text 4"/>
          <p:cNvSpPr/>
          <p:nvPr/>
        </p:nvSpPr>
        <p:spPr>
          <a:xfrm>
            <a:off x="812782" y="5971629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US v. Lousee, Kalla &amp; Frost, complaint, C.D. Cal., May 2019, ¶¶ 23–25; DOJ, 3 May 2019.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115</a:t>
            </a:r>
            <a:endParaRPr lang="en-US" sz="1300" dirty="0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Wall Street Market, 2019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50"/>
            <a:ext cx="2609309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VPN failure, admin’s real IP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204578" y="1142950"/>
            <a:ext cx="3174639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Admins arrested 23–24 April 2019</a:t>
            </a:r>
            <a:endParaRPr lang="en-US" sz="1500" dirty="0"/>
          </a:p>
        </p:txBody>
      </p:sp>
      <p:pic>
        <p:nvPicPr>
          <p:cNvPr id="5" name="Image 0" descr="Normally the admin’s laptop reaches the WSM servers through VPN provider 1. When the VPN dropped, the laptop connected directly and the servers logged its real IP, belonging to a German telecom company, leading to a stick registered to a suspected fictitious name and then to his home in Kleve and his workplace.">    </p:cNvPr>
          <p:cNvPicPr>
            <a:picLocks noChangeAspect="1"/>
          </p:cNvPicPr>
          <p:nvPr/>
        </p:nvPicPr>
        <p:blipFill>
          <a:blip r:embed="rId1"/>
          <a:srcRect l="-23" r="-23" t="0" b="0"/>
          <a:stretch/>
        </p:blipFill>
        <p:spPr>
          <a:xfrm>
            <a:off x="1101689" y="1847850"/>
            <a:ext cx="9988531" cy="371475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7" name="Text 4"/>
          <p:cNvSpPr/>
          <p:nvPr/>
        </p:nvSpPr>
        <p:spPr>
          <a:xfrm>
            <a:off x="812782" y="5971629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US v. Lousee, Kalla &amp; Frost, complaint, C.D. Cal., May 2019, ¶¶ 23–25; DOJ, 3 May 2019.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116</a:t>
            </a:r>
            <a:endParaRPr lang="en-US" sz="1300" dirty="0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Wall Street Market, 2019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50"/>
            <a:ext cx="3159919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Connection timing, PGP key reuse</a:t>
            </a:r>
            <a:endParaRPr lang="en-US" sz="1500" dirty="0"/>
          </a:p>
        </p:txBody>
      </p:sp>
      <p:pic>
        <p:nvPicPr>
          <p:cNvPr id="4" name="Image 0" descr="Admin Kronos: his VPN never failed, but a home line in his mother’s name connected to VPN provider 2 at the same times as admin-only actions on WSM.">    </p:cNvPr>
          <p:cNvPicPr>
            <a:picLocks noChangeAspect="1"/>
          </p:cNvPicPr>
          <p:nvPr/>
        </p:nvPicPr>
        <p:blipFill>
          <a:blip r:embed="rId1"/>
          <a:srcRect l="0" r="0" t="-143" b="-143"/>
          <a:stretch/>
        </p:blipFill>
        <p:spPr>
          <a:xfrm>
            <a:off x="876282" y="1962845"/>
            <a:ext cx="10439346" cy="3041596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6" name="Text 3"/>
          <p:cNvSpPr/>
          <p:nvPr/>
        </p:nvSpPr>
        <p:spPr>
          <a:xfrm>
            <a:off x="812782" y="5971629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US v. Lousee, Kalla &amp; Frost, complaint, C.D. Cal., May 2019, ¶¶ 27–31.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117</a:t>
            </a:r>
            <a:endParaRPr lang="en-US" sz="1300" dirty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Wall Street Market, 2019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50"/>
            <a:ext cx="3159919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Connection timing, PGP key reuse</a:t>
            </a:r>
            <a:endParaRPr lang="en-US" sz="1500" dirty="0"/>
          </a:p>
        </p:txBody>
      </p:sp>
      <p:pic>
        <p:nvPicPr>
          <p:cNvPr id="4" name="Image 0" descr="Left: admin Kronos’s home line connected to VPN provider 2 at the same times as admin-only actions on WSM. Right: WSM admin TheOne’s PGP key was the same key as Hansa user dudebuy’s.">    </p:cNvPr>
          <p:cNvPicPr>
            <a:picLocks noChangeAspect="1"/>
          </p:cNvPicPr>
          <p:nvPr/>
        </p:nvPicPr>
        <p:blipFill>
          <a:blip r:embed="rId1"/>
          <a:srcRect l="0" r="0" t="-143" b="-143"/>
          <a:stretch/>
        </p:blipFill>
        <p:spPr>
          <a:xfrm>
            <a:off x="876282" y="1962845"/>
            <a:ext cx="10439346" cy="304159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62221" y="5207546"/>
            <a:ext cx="2067466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Hansa data: seized 2017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7" name="Text 4"/>
          <p:cNvSpPr/>
          <p:nvPr/>
        </p:nvSpPr>
        <p:spPr>
          <a:xfrm>
            <a:off x="812782" y="5971629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US v. Lousee, Kalla &amp; Frost, complaint, C.D. Cal., May 2019, ¶¶ 27–31.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118</a:t>
            </a:r>
            <a:endParaRPr lang="en-US" sz="1300" dirty="0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Wall Street Market, 2019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50"/>
            <a:ext cx="3159919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Connection timing, PGP key reuse</a:t>
            </a:r>
            <a:endParaRPr lang="en-US" sz="1500" dirty="0"/>
          </a:p>
        </p:txBody>
      </p:sp>
      <p:pic>
        <p:nvPicPr>
          <p:cNvPr id="4" name="Image 0" descr="Left: a home line registered to the suspect’s mother connected to VPN provider 2 at the same times as admin-only actions on WSM. Right: the WSM admin TheOne used the same PGP key as Hansa user dudebuy; dudebuy’s refund wallet from seized Hansa data led through a mixer to a payment in the name Martin Frost.">    </p:cNvPr>
          <p:cNvPicPr>
            <a:picLocks noChangeAspect="1"/>
          </p:cNvPicPr>
          <p:nvPr/>
        </p:nvPicPr>
        <p:blipFill>
          <a:blip r:embed="rId1"/>
          <a:srcRect l="0" r="0" t="-143" b="-143"/>
          <a:stretch/>
        </p:blipFill>
        <p:spPr>
          <a:xfrm>
            <a:off x="876282" y="1962845"/>
            <a:ext cx="10439346" cy="304159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062221" y="5207546"/>
            <a:ext cx="2067466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Hansa data: seized 2017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7" name="Text 4"/>
          <p:cNvSpPr/>
          <p:nvPr/>
        </p:nvSpPr>
        <p:spPr>
          <a:xfrm>
            <a:off x="812782" y="5971629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US v. Lousee, Kalla &amp; Frost, complaint, C.D. Cal., May 2019, ¶¶ 27–31.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119</a:t>
            </a:r>
            <a:endParaRPr lang="en-US" sz="1300" dirty="0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Incognito Market, 2024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50"/>
            <a:ext cx="3624479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Cryptocurrency exchange KYC records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7265175" y="1142950"/>
            <a:ext cx="4114042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Pleaded guilty Dec 2024; 30 years, Feb 2026</a:t>
            </a:r>
            <a:endParaRPr lang="en-US" sz="1500" dirty="0"/>
          </a:p>
        </p:txBody>
      </p:sp>
      <p:pic>
        <p:nvPicPr>
          <p:cNvPr id="5" name="Image 0" descr="Money: Incognito’s wallet to Lin’s wallet to a swap service converting bitcoin to Monero, into an exchange account in his own name.">    </p:cNvPr>
          <p:cNvPicPr>
            <a:picLocks noChangeAspect="1"/>
          </p:cNvPicPr>
          <p:nvPr/>
        </p:nvPicPr>
        <p:blipFill>
          <a:blip r:embed="rId1"/>
          <a:srcRect l="0" r="0" t="-62" b="-62"/>
          <a:stretch/>
        </p:blipFill>
        <p:spPr>
          <a:xfrm>
            <a:off x="974689" y="1708845"/>
            <a:ext cx="10242531" cy="360037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247051" y="5461546"/>
            <a:ext cx="5697898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Oct 2020 – Mar 2024; $105M+ in drugs; 400,000+ buyer accounts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8" name="Text 5"/>
          <p:cNvSpPr/>
          <p:nvPr/>
        </p:nvSpPr>
        <p:spPr>
          <a:xfrm>
            <a:off x="812782" y="5971629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DOJ (S.D.N.Y.), May 2024 and 3 Feb 2026; complaint details as reported.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120</a:t>
            </a:r>
            <a:endParaRPr lang="en-US" sz="1300" dirty="0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Incognito Market, 2024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50"/>
            <a:ext cx="3624479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Cryptocurrency exchange KYC records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7265175" y="1142950"/>
            <a:ext cx="4114042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Pleaded guilty Dec 2024; 30 years, Feb 2026</a:t>
            </a:r>
            <a:endParaRPr lang="en-US" sz="1500" dirty="0"/>
          </a:p>
        </p:txBody>
      </p:sp>
      <p:pic>
        <p:nvPicPr>
          <p:cNvPr id="5" name="Image 0" descr="Money: Incognito’s wallet to Lin’s wallet to a swap service converting bitcoin to Monero, into an exchange account in his own name. Identity: the exchange’s KYC record with a Taiwanese driving licence, phone and email links to a Namecheap account that bought the domain of a site promoting Incognito.">    </p:cNvPr>
          <p:cNvPicPr>
            <a:picLocks noChangeAspect="1"/>
          </p:cNvPicPr>
          <p:nvPr/>
        </p:nvPicPr>
        <p:blipFill>
          <a:blip r:embed="rId1"/>
          <a:srcRect l="0" r="0" t="-62" b="-62"/>
          <a:stretch/>
        </p:blipFill>
        <p:spPr>
          <a:xfrm>
            <a:off x="974689" y="1708845"/>
            <a:ext cx="10242531" cy="360037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247051" y="5461546"/>
            <a:ext cx="5697898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Oct 2020 – Mar 2024; $105M+ in drugs; 400,000+ buyer accounts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8" name="Text 5"/>
          <p:cNvSpPr/>
          <p:nvPr/>
        </p:nvSpPr>
        <p:spPr>
          <a:xfrm>
            <a:off x="812782" y="5971629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DOJ (S.D.N.Y.), May 2024 and 3 Feb 2026; complaint details as reported.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121</a:t>
            </a:r>
            <a:endParaRPr lang="en-US" sz="1300" dirty="0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Incognito Market, 2024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142950"/>
            <a:ext cx="3624479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Cryptocurrency exchange KYC records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7265175" y="1142950"/>
            <a:ext cx="4114042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Pleaded guilty Dec 2024; 30 years, Feb 2026</a:t>
            </a:r>
            <a:endParaRPr lang="en-US" sz="1500" dirty="0"/>
          </a:p>
        </p:txBody>
      </p:sp>
      <p:pic>
        <p:nvPicPr>
          <p:cNvPr id="5" name="Image 0" descr="Money: Incognito’s wallet to Lin’s wallet to a swap service converting bitcoin to Monero, into an exchange account in his own name. Identity: the exchange’s KYC record with a Taiwanese driving licence, phone and email links to a Namecheap account that bought a domain promoting Incognito, and to a US visa application with the same details.">    </p:cNvPr>
          <p:cNvPicPr>
            <a:picLocks noChangeAspect="1"/>
          </p:cNvPicPr>
          <p:nvPr/>
        </p:nvPicPr>
        <p:blipFill>
          <a:blip r:embed="rId1"/>
          <a:srcRect l="0" r="0" t="-62" b="-62"/>
          <a:stretch/>
        </p:blipFill>
        <p:spPr>
          <a:xfrm>
            <a:off x="974689" y="1708845"/>
            <a:ext cx="10242531" cy="360037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247051" y="5461546"/>
            <a:ext cx="5697898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Oct 2020 – Mar 2024; $105M+ in drugs; 400,000+ buyer accounts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812782" y="5914529"/>
            <a:ext cx="2540000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8" name="Text 5"/>
          <p:cNvSpPr/>
          <p:nvPr/>
        </p:nvSpPr>
        <p:spPr>
          <a:xfrm>
            <a:off x="812782" y="5971629"/>
            <a:ext cx="10883336" cy="2235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DOJ (S.D.N.Y.), May 2024 and 3 Feb 2026; complaint details as reported.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122</a:t>
            </a:r>
            <a:endParaRPr lang="en-US" sz="1300" dirty="0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50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Case summary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812782" y="1333450"/>
            <a:ext cx="10566436" cy="12628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4" name="Text 2"/>
          <p:cNvSpPr/>
          <p:nvPr/>
        </p:nvSpPr>
        <p:spPr>
          <a:xfrm>
            <a:off x="812782" y="1422202"/>
            <a:ext cx="2616200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Case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555910" y="1422202"/>
            <a:ext cx="5363210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Identifying information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966037" y="1422202"/>
            <a:ext cx="248557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Layer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12782" y="1729383"/>
            <a:ext cx="10566436" cy="6350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8" name="Text 6"/>
          <p:cNvSpPr/>
          <p:nvPr/>
        </p:nvSpPr>
        <p:spPr>
          <a:xfrm>
            <a:off x="812782" y="1792833"/>
            <a:ext cx="2616200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Silk Road, 2013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555910" y="1792833"/>
            <a:ext cx="5363210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VPN login records; handles reused since 2011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966037" y="1792833"/>
            <a:ext cx="248557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admin access, identity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12782" y="2138114"/>
            <a:ext cx="2616200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AlphaBay, 2017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555910" y="2138114"/>
            <a:ext cx="5363210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personal email in site mail headers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8966037" y="2138114"/>
            <a:ext cx="248557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configuration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12782" y="2483396"/>
            <a:ext cx="2616200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Hansa, 2017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555910" y="2483396"/>
            <a:ext cx="5363210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dev server → chat logs; then platform takeover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966037" y="2483396"/>
            <a:ext cx="248557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hosting, platform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12782" y="2828677"/>
            <a:ext cx="2616200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Wall Street Market, 2019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555910" y="2828677"/>
            <a:ext cx="5363210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dropped VPN, ISP timing, reused PGP key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966037" y="2828677"/>
            <a:ext cx="248557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network, identity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12782" y="3173958"/>
            <a:ext cx="2616200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Incognito, 2024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3555910" y="3173958"/>
            <a:ext cx="5363210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exchange account, domain in his name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966037" y="3173958"/>
            <a:ext cx="248557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money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12782" y="3519239"/>
            <a:ext cx="2616200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Bitcoin Fog, 2021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3555910" y="3519239"/>
            <a:ext cx="5363210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2011 exchange records linked to hosting payments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8966037" y="3519239"/>
            <a:ext cx="248557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money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812782" y="3807420"/>
            <a:ext cx="10566436" cy="12628"/>
          </a:xfrm>
          <a:prstGeom prst="rect">
            <a:avLst/>
          </a:prstGeom>
          <a:solidFill>
            <a:srgbClr val="111111"/>
          </a:solidFill>
          <a:ln/>
        </p:spPr>
      </p:sp>
      <p:sp>
        <p:nvSpPr>
          <p:cNvPr id="27" name="Text 25"/>
          <p:cNvSpPr/>
          <p:nvPr/>
        </p:nvSpPr>
        <p:spPr>
          <a:xfrm>
            <a:off x="812782" y="4074021"/>
            <a:ext cx="10883429" cy="2653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4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Every case: identifying information from outside the Tor protocol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127</a:t>
            </a:r>
            <a:endParaRPr lang="en-US" sz="1300" dirty="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288540" y="2664569"/>
            <a:ext cx="1614920" cy="5282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3960"/>
              </a:lnSpc>
              <a:buNone/>
            </a:pPr>
            <a:r>
              <a:rPr lang="en-US" sz="36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Thanks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682853" y="3319810"/>
            <a:ext cx="826294" cy="3390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470"/>
              </a:lnSpc>
              <a:buNone/>
            </a:pPr>
            <a:r>
              <a:rPr lang="en-US" sz="19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Tim K.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4844112" y="3709541"/>
            <a:ext cx="2503776" cy="3060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2210"/>
              </a:lnSpc>
              <a:buNone/>
            </a:pPr>
            <a:r>
              <a:rPr lang="en-US" sz="17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tkudabae@uwaterloo.ca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54287" y="6220569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133</a:t>
            </a:r>
            <a:endParaRPr lang="en-US" sz="1300" dirty="0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782" y="660301"/>
            <a:ext cx="10883429" cy="4444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300"/>
              </a:lnSpc>
              <a:buNone/>
            </a:pPr>
            <a:r>
              <a:rPr lang="en-US" sz="3000" b="0" i="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References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782" y="1333401"/>
            <a:ext cx="10883429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Court filings and official statements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12782" y="1631752"/>
            <a:ext cx="406364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[1]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295346" y="1631752"/>
            <a:ext cx="10386388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US v. Ulbricht, S.D.N.Y.: complaint, Sept 2013; Tarbell declaration, Sept 2014; suppression ruling, Oct 2014.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12782" y="1897162"/>
            <a:ext cx="406364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[2]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295346" y="1897162"/>
            <a:ext cx="10386388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US v. Cazes, civil forfeiture complaint, E.D. Cal., Jul 2017; DOJ, 20 Jul 2017.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12782" y="2162473"/>
            <a:ext cx="406364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[3]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295346" y="2162473"/>
            <a:ext cx="10386388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US v. Lousee, Kalla &amp; Frost, complaint, C.D. Cal., May 2019; DOJ and BKA, 3 May 2019.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12782" y="2427883"/>
            <a:ext cx="406364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[4]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295346" y="2427883"/>
            <a:ext cx="10386388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US v. Rui-Siang Lin, S.D.N.Y.: DOJ, May 2024 and 3 Feb 2026.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12782" y="2693194"/>
            <a:ext cx="406364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[5]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295346" y="2693194"/>
            <a:ext cx="10386388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US v. Farrell, W.D. Wash., order of 23 Feb 2016.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812782" y="2958604"/>
            <a:ext cx="406364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[6]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295346" y="2958604"/>
            <a:ext cx="10386388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Bitcoin Fog: DOJ, 8 Nov 2024. Samourai Wallet: DOJ, 19 Nov 2025.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12782" y="3223915"/>
            <a:ext cx="406364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[7]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295346" y="3223915"/>
            <a:ext cx="10386388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Dutch National Police and Europol on Hansa, 20 Jul 2017; Europol on DisrupTor (Sep 2020) and RapTor (May 2025).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12782" y="3616325"/>
            <a:ext cx="10883429" cy="2729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Background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12782" y="3914676"/>
            <a:ext cx="406364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[8]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295346" y="3914676"/>
            <a:ext cx="10386388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“How Tor Works: building it up from the ordinary internet” (handout); spec.torproject.org.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12782" y="4180086"/>
            <a:ext cx="406364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[9]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295346" y="4180086"/>
            <a:ext cx="10386388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Tor Project, “relay early” traffic confirmation attack advisory, 30 Jul 2014.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812782" y="4445397"/>
            <a:ext cx="406364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[10]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295346" y="4445397"/>
            <a:ext cx="10386388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Tor Project, Arti 2.5.0 release notes (Counter Galois Onion), 30 Jun 2026.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812782" y="4710807"/>
            <a:ext cx="406364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[11]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1295346" y="4710807"/>
            <a:ext cx="10386388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A. Greenberg, “Operation Bayonet”, Wired, Mar 2018; Tracers in the Dark, 2022.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812782" y="4976118"/>
            <a:ext cx="406364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[12]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1295346" y="4976118"/>
            <a:ext cx="10386388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Meiklejohn et al., “A Fistful of Bitcoins”, IMC 2013.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812782" y="5241528"/>
            <a:ext cx="406364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[13]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1295346" y="5241528"/>
            <a:ext cx="10386388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Möser et al., “An Empirical Analysis of Traceability in the Monero Blockchain”, PoPETs 2018.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12782" y="5506839"/>
            <a:ext cx="406364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[14]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1295346" y="5506839"/>
            <a:ext cx="10386388" cy="239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R. Graham, Errata Security, Oct 2014; Malwarebytes, Apr 2019; ZDNet, May 2019; AFP and DCD on the Cyberbunker, 2019–21.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654287" y="6220520"/>
            <a:ext cx="10883336" cy="2564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11111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134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or onion services">
  <a:themeElements>
    <a:clrScheme name="Tor onion services">
      <a:dk1>
        <a:srgbClr val="111111"/>
      </a:dk1>
      <a:lt1>
        <a:srgbClr val="FFFFFF"/>
      </a:lt1>
      <a:dk2>
        <a:srgbClr val="4D4D4D"/>
      </a:dk2>
      <a:lt2>
        <a:srgbClr val="E7E7E7"/>
      </a:lt2>
      <a:accent1>
        <a:srgbClr val="333333"/>
      </a:accent1>
      <a:accent2>
        <a:srgbClr val="9AA0A6"/>
      </a:accent2>
      <a:accent3>
        <a:srgbClr val="707070"/>
      </a:accent3>
      <a:accent4>
        <a:srgbClr val="949494"/>
      </a:accent4>
      <a:accent5>
        <a:srgbClr val="B8B8B8"/>
      </a:accent5>
      <a:accent6>
        <a:srgbClr val="CFCFCF"/>
      </a:accent6>
      <a:hlink>
        <a:srgbClr val="0563C1"/>
      </a:hlink>
      <a:folHlink>
        <a:srgbClr val="954F72"/>
      </a:folHlink>
    </a:clrScheme>
    <a:fontScheme name="Tor onion services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eorgia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123</Slides>
  <Notes>123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123</vt:i4>
      </vt:variant>
    </vt:vector>
  </HeadingPairs>
  <TitlesOfParts>
    <vt:vector size="1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Tor onion services</dc:title>
  <dc:subject/>
  <dc:creator/>
  <cp:lastModifiedBy/>
  <cp:revision>1</cp:revision>
  <dcterms:created xsi:type="dcterms:W3CDTF">2026-10-28T14:59:26Z</dcterms:created>
  <dcterms:modified xsi:type="dcterms:W3CDTF">2026-10-28T14:59:26Z</dcterms:modified>
</cp:coreProperties>
</file>